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02" autoAdjust="0"/>
  </p:normalViewPr>
  <p:slideViewPr>
    <p:cSldViewPr snapToGrid="0" snapToObjects="1">
      <p:cViewPr>
        <p:scale>
          <a:sx n="100" d="100"/>
          <a:sy n="100" d="100"/>
        </p:scale>
        <p:origin x="-134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528FC-813B-1F45-A7E2-AF7BD428F11A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867B8-A1F8-CA4C-9424-B41C5D9E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56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867B8-A1F8-CA4C-9424-B41C5D9E54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5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0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1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0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7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6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7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2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3EAB9-C6CC-F044-92C7-741B1B7F0633}" type="datetimeFigureOut">
              <a:rPr lang="en-US" smtClean="0"/>
              <a:t>2016/06/07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912CF-E657-5345-BAAE-2FE4711ED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1426963"/>
            <a:ext cx="887034" cy="973337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9"/>
          <a:stretch/>
        </p:blipFill>
        <p:spPr bwMode="auto">
          <a:xfrm>
            <a:off x="4214434" y="1426962"/>
            <a:ext cx="789366" cy="973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4200" y="1524000"/>
            <a:ext cx="24929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LMS Missionary Hinrich Schmelen</a:t>
            </a:r>
          </a:p>
          <a:p>
            <a:r>
              <a:rPr lang="en-US" sz="1200" dirty="0" smtClean="0"/>
              <a:t>(1776 -1848)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5194300" y="1473200"/>
            <a:ext cx="205697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Zara </a:t>
            </a:r>
            <a:r>
              <a:rPr lang="en-US" sz="1200" dirty="0" err="1" smtClean="0"/>
              <a:t>Hendriks</a:t>
            </a:r>
            <a:r>
              <a:rPr lang="en-US" sz="1200" dirty="0" smtClean="0"/>
              <a:t> (1793 – 1831)</a:t>
            </a:r>
          </a:p>
          <a:p>
            <a:r>
              <a:rPr lang="en-US" sz="1200" dirty="0" smtClean="0"/>
              <a:t>Married Hinrich 1814.</a:t>
            </a:r>
            <a:endParaRPr lang="en-US" sz="12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1308100" y="2400300"/>
            <a:ext cx="2906334" cy="1358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7" r="11684"/>
          <a:stretch/>
        </p:blipFill>
        <p:spPr bwMode="auto">
          <a:xfrm>
            <a:off x="774700" y="3759200"/>
            <a:ext cx="533400" cy="63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Picture 48" descr="Mordelt 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3759200"/>
            <a:ext cx="635000" cy="635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Arrow Connector 49"/>
          <p:cNvCxnSpPr/>
          <p:nvPr/>
        </p:nvCxnSpPr>
        <p:spPr>
          <a:xfrm>
            <a:off x="4214434" y="2400300"/>
            <a:ext cx="1487866" cy="1358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 Diagonal Corner Rectangle 50"/>
          <p:cNvSpPr/>
          <p:nvPr/>
        </p:nvSpPr>
        <p:spPr>
          <a:xfrm>
            <a:off x="5194300" y="3759200"/>
            <a:ext cx="508000" cy="635000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829300" y="3759200"/>
            <a:ext cx="508000" cy="635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42900" y="4419600"/>
            <a:ext cx="35830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Schmelen daughter, Johanna (</a:t>
            </a:r>
            <a:r>
              <a:rPr lang="en-US" sz="1200" dirty="0"/>
              <a:t>H</a:t>
            </a:r>
            <a:r>
              <a:rPr lang="en-US" sz="1200" dirty="0" smtClean="0"/>
              <a:t>anna) married</a:t>
            </a:r>
          </a:p>
          <a:p>
            <a:r>
              <a:rPr lang="en-US" sz="1200" dirty="0" err="1" smtClean="0"/>
              <a:t>Rhenish</a:t>
            </a:r>
            <a:r>
              <a:rPr lang="en-US" sz="1200" dirty="0" smtClean="0"/>
              <a:t> missionary F H Kleinschmidt. They had 8</a:t>
            </a:r>
          </a:p>
          <a:p>
            <a:r>
              <a:rPr lang="en-US" sz="1200" dirty="0"/>
              <a:t>c</a:t>
            </a:r>
            <a:r>
              <a:rPr lang="en-US" sz="1200" dirty="0" smtClean="0"/>
              <a:t>hildren. Four lines are pursued here. 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5003801" y="4394200"/>
            <a:ext cx="18161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Schmelen daughter </a:t>
            </a:r>
            <a:r>
              <a:rPr lang="en-US" sz="1200" dirty="0" err="1" smtClean="0"/>
              <a:t>Friederike</a:t>
            </a:r>
            <a:endParaRPr lang="en-US" sz="1200" dirty="0" smtClean="0"/>
          </a:p>
          <a:p>
            <a:r>
              <a:rPr lang="en-US" sz="1200" dirty="0" smtClean="0"/>
              <a:t>Married </a:t>
            </a:r>
            <a:r>
              <a:rPr lang="en-US" sz="1200" dirty="0" err="1" smtClean="0"/>
              <a:t>Christiaan</a:t>
            </a:r>
            <a:r>
              <a:rPr lang="en-US" sz="1200" dirty="0" smtClean="0"/>
              <a:t> Bam</a:t>
            </a:r>
            <a:endParaRPr lang="en-US" sz="12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400373" y="4076700"/>
            <a:ext cx="850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874000" y="4076700"/>
            <a:ext cx="342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280400" y="3746500"/>
            <a:ext cx="596900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ular Callout 58"/>
          <p:cNvSpPr/>
          <p:nvPr/>
        </p:nvSpPr>
        <p:spPr>
          <a:xfrm>
            <a:off x="6057900" y="2146299"/>
            <a:ext cx="1562100" cy="1414165"/>
          </a:xfrm>
          <a:prstGeom prst="wedgeRoundRectCallout">
            <a:avLst>
              <a:gd name="adj1" fmla="val 50767"/>
              <a:gd name="adj2" fmla="val 633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Jan Bam, brother to </a:t>
            </a:r>
            <a:r>
              <a:rPr lang="en-US" sz="1200" dirty="0" err="1" smtClean="0"/>
              <a:t>Christiaan</a:t>
            </a:r>
            <a:r>
              <a:rPr lang="en-US" sz="1200" dirty="0" smtClean="0"/>
              <a:t>, became a </a:t>
            </a:r>
            <a:r>
              <a:rPr lang="en-US" sz="1200" dirty="0" err="1" smtClean="0"/>
              <a:t>Rhenish</a:t>
            </a:r>
            <a:r>
              <a:rPr lang="en-US" sz="1200" dirty="0" smtClean="0"/>
              <a:t> missionary, in </a:t>
            </a:r>
            <a:r>
              <a:rPr lang="en-US" sz="1200" dirty="0" err="1" smtClean="0"/>
              <a:t>Rooibank</a:t>
            </a:r>
            <a:r>
              <a:rPr lang="en-US" sz="1200" dirty="0" smtClean="0"/>
              <a:t> (</a:t>
            </a:r>
            <a:r>
              <a:rPr lang="en-US" sz="1200" dirty="0" err="1" smtClean="0"/>
              <a:t>Walfidsh</a:t>
            </a:r>
            <a:r>
              <a:rPr lang="en-US" sz="1200" dirty="0" smtClean="0"/>
              <a:t> Bay) </a:t>
            </a:r>
            <a:endParaRPr lang="en-US" sz="1200" dirty="0"/>
          </a:p>
        </p:txBody>
      </p:sp>
      <p:sp>
        <p:nvSpPr>
          <p:cNvPr id="60" name="Rounded Rectangular Callout 59"/>
          <p:cNvSpPr/>
          <p:nvPr/>
        </p:nvSpPr>
        <p:spPr>
          <a:xfrm>
            <a:off x="7874000" y="1676401"/>
            <a:ext cx="1092200" cy="1689100"/>
          </a:xfrm>
          <a:prstGeom prst="wedgeRoundRectCallout">
            <a:avLst>
              <a:gd name="adj1" fmla="val 16920"/>
              <a:gd name="adj2" fmla="val 695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Ferdinand Bam, 3 </a:t>
            </a:r>
            <a:r>
              <a:rPr lang="en-US" sz="1200" dirty="0" err="1" smtClean="0"/>
              <a:t>rd</a:t>
            </a:r>
            <a:r>
              <a:rPr lang="en-US" sz="1200" dirty="0" smtClean="0"/>
              <a:t> brother married </a:t>
            </a:r>
            <a:r>
              <a:rPr lang="en-US" sz="1200" dirty="0" err="1" smtClean="0"/>
              <a:t>Leentje</a:t>
            </a:r>
            <a:r>
              <a:rPr lang="en-US" sz="1200" dirty="0" smtClean="0"/>
              <a:t> </a:t>
            </a:r>
            <a:r>
              <a:rPr lang="en-US" sz="1200" dirty="0" err="1" smtClean="0"/>
              <a:t>Cloete</a:t>
            </a:r>
            <a:r>
              <a:rPr lang="en-US" sz="1200" dirty="0" smtClean="0"/>
              <a:t> and did not  leave Komaggas</a:t>
            </a:r>
            <a:endParaRPr lang="en-US" sz="1200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7334250" y="4049931"/>
            <a:ext cx="584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13599" y="5040531"/>
            <a:ext cx="17653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His oldest son Johannes’ grave is in the missionary graveyard at Bethanien, as is an infant child of Johannes</a:t>
            </a:r>
            <a:endParaRPr lang="en-US" sz="1200" dirty="0"/>
          </a:p>
        </p:txBody>
      </p:sp>
      <p:cxnSp>
        <p:nvCxnSpPr>
          <p:cNvPr id="63" name="Straight Arrow Connector 62"/>
          <p:cNvCxnSpPr>
            <a:stCxn id="54" idx="2"/>
          </p:cNvCxnSpPr>
          <p:nvPr/>
        </p:nvCxnSpPr>
        <p:spPr>
          <a:xfrm>
            <a:off x="5911851" y="5040531"/>
            <a:ext cx="19049" cy="344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902200" y="5384800"/>
            <a:ext cx="20447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Their one son, </a:t>
            </a:r>
            <a:r>
              <a:rPr lang="en-US" sz="1200" dirty="0" err="1" smtClean="0"/>
              <a:t>Albertus</a:t>
            </a:r>
            <a:r>
              <a:rPr lang="en-US" sz="1200" dirty="0" smtClean="0"/>
              <a:t> had a daughter, </a:t>
            </a:r>
            <a:r>
              <a:rPr lang="en-US" sz="1200" dirty="0" err="1" smtClean="0"/>
              <a:t>Mathilde</a:t>
            </a:r>
            <a:r>
              <a:rPr lang="en-US" sz="1200" dirty="0" smtClean="0"/>
              <a:t> with a sister of Samuel </a:t>
            </a:r>
            <a:r>
              <a:rPr lang="en-US" sz="1200" dirty="0" err="1" smtClean="0"/>
              <a:t>Maharero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Who in turn had a son Edward, born 1890 </a:t>
            </a:r>
            <a:endParaRPr lang="en-US" sz="1200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1003300" y="5168900"/>
            <a:ext cx="127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803400" y="51689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857500" y="51689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85800" y="5943600"/>
            <a:ext cx="6223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See next page A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1587500" y="5943600"/>
            <a:ext cx="6985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See next page B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3276600" y="5943600"/>
            <a:ext cx="64933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See next page D</a:t>
            </a:r>
            <a:endParaRPr lang="en-US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660400" y="368300"/>
            <a:ext cx="249148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connects us: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2501899" y="5943600"/>
            <a:ext cx="64998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See next page C</a:t>
            </a:r>
            <a:endParaRPr lang="en-US" sz="12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3619500" y="51689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1700" y="3797303"/>
            <a:ext cx="660399" cy="5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extBox 79"/>
          <p:cNvSpPr txBox="1"/>
          <p:nvPr/>
        </p:nvSpPr>
        <p:spPr>
          <a:xfrm>
            <a:off x="7378700" y="6438900"/>
            <a:ext cx="1261884" cy="276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See </a:t>
            </a:r>
            <a:r>
              <a:rPr lang="en-US" sz="1200" dirty="0"/>
              <a:t>n</a:t>
            </a:r>
            <a:r>
              <a:rPr lang="en-US" sz="1200" dirty="0" smtClean="0"/>
              <a:t>ext page E</a:t>
            </a:r>
            <a:endParaRPr lang="en-US" sz="1200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6654800" y="5065931"/>
            <a:ext cx="1447800" cy="1334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89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30200"/>
            <a:ext cx="840119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Franz Heinrich and Hanna Kleinschmidt had 8 children. For purposes of the </a:t>
            </a:r>
            <a:r>
              <a:rPr lang="en-US" dirty="0" err="1" smtClean="0"/>
              <a:t>Fransfontein</a:t>
            </a:r>
            <a:endParaRPr lang="en-US" dirty="0" smtClean="0"/>
          </a:p>
          <a:p>
            <a:r>
              <a:rPr lang="en-US" dirty="0" smtClean="0"/>
              <a:t>gathering only 3 of their children’s off-spring are sketched here. </a:t>
            </a:r>
          </a:p>
          <a:p>
            <a:endParaRPr lang="en-US" dirty="0"/>
          </a:p>
          <a:p>
            <a:r>
              <a:rPr lang="en-US" dirty="0" smtClean="0"/>
              <a:t>The Bam family can be traced similarly and this is a project yet to be undertaken.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752600"/>
            <a:ext cx="3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99" y="1752600"/>
            <a:ext cx="588729" cy="929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792" t="27963" r="22708" b="57222"/>
          <a:stretch/>
        </p:blipFill>
        <p:spPr>
          <a:xfrm>
            <a:off x="3327400" y="1801800"/>
            <a:ext cx="660400" cy="880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263" t="29815" r="57190" b="48067"/>
          <a:stretch/>
        </p:blipFill>
        <p:spPr>
          <a:xfrm>
            <a:off x="4902322" y="1824708"/>
            <a:ext cx="674192" cy="849480"/>
          </a:xfrm>
          <a:prstGeom prst="rect">
            <a:avLst/>
          </a:prstGeom>
        </p:spPr>
      </p:pic>
      <p:pic>
        <p:nvPicPr>
          <p:cNvPr id="11" name="Picture 10" descr="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0" b="37221"/>
          <a:stretch/>
        </p:blipFill>
        <p:spPr>
          <a:xfrm>
            <a:off x="6449841" y="1752600"/>
            <a:ext cx="729152" cy="9013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06047" y="187273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2504" y="1872735"/>
            <a:ext cx="371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B: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09600" y="2682334"/>
            <a:ext cx="482600" cy="708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2"/>
          </p:cNvCxnSpPr>
          <p:nvPr/>
        </p:nvCxnSpPr>
        <p:spPr>
          <a:xfrm>
            <a:off x="1157364" y="2682334"/>
            <a:ext cx="569836" cy="708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3657600" y="2682333"/>
            <a:ext cx="330200" cy="3013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</p:cNvCxnSpPr>
          <p:nvPr/>
        </p:nvCxnSpPr>
        <p:spPr>
          <a:xfrm flipH="1">
            <a:off x="5232400" y="2674188"/>
            <a:ext cx="7018" cy="716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83400" y="2674188"/>
            <a:ext cx="0" cy="3013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/>
          <p:nvPr/>
        </p:nvPicPr>
        <p:blipFill rotWithShape="1">
          <a:blip r:embed="rId6"/>
          <a:srcRect l="21346" t="14108" r="25119" b="41375"/>
          <a:stretch/>
        </p:blipFill>
        <p:spPr bwMode="auto">
          <a:xfrm>
            <a:off x="1346200" y="3390900"/>
            <a:ext cx="541337" cy="67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Opa Gerhard K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2" y="3390900"/>
            <a:ext cx="63868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70" y="4500577"/>
            <a:ext cx="593984" cy="7805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582" y="5695434"/>
            <a:ext cx="572424" cy="74243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26" idx="2"/>
            <a:endCxn id="27" idx="0"/>
          </p:cNvCxnSpPr>
          <p:nvPr/>
        </p:nvCxnSpPr>
        <p:spPr>
          <a:xfrm flipH="1">
            <a:off x="663362" y="4064000"/>
            <a:ext cx="6891" cy="43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2"/>
            <a:endCxn id="29" idx="0"/>
          </p:cNvCxnSpPr>
          <p:nvPr/>
        </p:nvCxnSpPr>
        <p:spPr>
          <a:xfrm>
            <a:off x="663362" y="5281166"/>
            <a:ext cx="275432" cy="414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5" idx="2"/>
            <a:endCxn id="40" idx="0"/>
          </p:cNvCxnSpPr>
          <p:nvPr/>
        </p:nvCxnSpPr>
        <p:spPr>
          <a:xfrm flipH="1">
            <a:off x="1573599" y="4064000"/>
            <a:ext cx="43270" cy="1631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r="12113"/>
          <a:stretch/>
        </p:blipFill>
        <p:spPr>
          <a:xfrm>
            <a:off x="1259660" y="5695435"/>
            <a:ext cx="627877" cy="7424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2547" y="5695434"/>
            <a:ext cx="678979" cy="74243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8800" y="5637758"/>
            <a:ext cx="666082" cy="8289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5846" y="5695435"/>
            <a:ext cx="623894" cy="74243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9769" y="5695434"/>
            <a:ext cx="760677" cy="742435"/>
          </a:xfrm>
          <a:prstGeom prst="rect">
            <a:avLst/>
          </a:prstGeom>
        </p:spPr>
      </p:pic>
      <p:cxnSp>
        <p:nvCxnSpPr>
          <p:cNvPr id="50" name="Straight Arrow Connector 49"/>
          <p:cNvCxnSpPr>
            <a:stCxn id="25" idx="2"/>
            <a:endCxn id="43" idx="0"/>
          </p:cNvCxnSpPr>
          <p:nvPr/>
        </p:nvCxnSpPr>
        <p:spPr>
          <a:xfrm>
            <a:off x="1616869" y="4064000"/>
            <a:ext cx="725168" cy="163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5" idx="2"/>
            <a:endCxn id="47" idx="0"/>
          </p:cNvCxnSpPr>
          <p:nvPr/>
        </p:nvCxnSpPr>
        <p:spPr>
          <a:xfrm>
            <a:off x="1616869" y="4064000"/>
            <a:ext cx="1523239" cy="1631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601" y="3670300"/>
            <a:ext cx="626352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0" t="23775" r="14091" b="35255"/>
          <a:stretch/>
        </p:blipFill>
        <p:spPr bwMode="auto">
          <a:xfrm>
            <a:off x="4966914" y="3695700"/>
            <a:ext cx="609600" cy="73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Straight Arrow Connector 57"/>
          <p:cNvCxnSpPr>
            <a:stCxn id="54" idx="2"/>
            <a:endCxn id="67" idx="0"/>
          </p:cNvCxnSpPr>
          <p:nvPr/>
        </p:nvCxnSpPr>
        <p:spPr>
          <a:xfrm flipH="1">
            <a:off x="4449940" y="4432300"/>
            <a:ext cx="155837" cy="1254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2"/>
            <a:endCxn id="15" idx="0"/>
          </p:cNvCxnSpPr>
          <p:nvPr/>
        </p:nvCxnSpPr>
        <p:spPr>
          <a:xfrm>
            <a:off x="4605777" y="4432300"/>
            <a:ext cx="473475" cy="1263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4" idx="2"/>
            <a:endCxn id="69" idx="0"/>
          </p:cNvCxnSpPr>
          <p:nvPr/>
        </p:nvCxnSpPr>
        <p:spPr>
          <a:xfrm>
            <a:off x="4605777" y="4432300"/>
            <a:ext cx="1782127" cy="123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123159" y="1783835"/>
            <a:ext cx="326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D</a:t>
            </a:r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9805" y="5662852"/>
            <a:ext cx="619854" cy="77501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2027" y="3683000"/>
            <a:ext cx="591963" cy="7763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5614" y="5687288"/>
            <a:ext cx="588652" cy="80011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69475" y="5662852"/>
            <a:ext cx="636857" cy="8038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91873" y="5662852"/>
            <a:ext cx="725703" cy="803838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7607300" y="1905000"/>
            <a:ext cx="297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8178800" y="2653912"/>
            <a:ext cx="25400" cy="29649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605777" y="3479800"/>
            <a:ext cx="1325123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346200" y="4826000"/>
            <a:ext cx="13353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591300" y="3289300"/>
            <a:ext cx="5876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591300" y="4711700"/>
            <a:ext cx="71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7904677" y="3289300"/>
            <a:ext cx="5789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772400" y="4711700"/>
            <a:ext cx="71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3327400" y="3492500"/>
            <a:ext cx="774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520446" y="4826000"/>
            <a:ext cx="7721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18400" y="5662852"/>
            <a:ext cx="660400" cy="803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Bam</a:t>
            </a:r>
          </a:p>
          <a:p>
            <a:pPr algn="ctr"/>
            <a:r>
              <a:rPr lang="en-US" sz="1000" dirty="0" smtClean="0"/>
              <a:t>relatives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7904677" y="1783835"/>
            <a:ext cx="940205" cy="8903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Bam</a:t>
            </a:r>
          </a:p>
          <a:p>
            <a:pPr algn="ctr"/>
            <a:r>
              <a:rPr lang="en-US" dirty="0" smtClean="0"/>
              <a:t>family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77756" y="5695433"/>
            <a:ext cx="602991" cy="742435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65" idx="0"/>
          </p:cNvCxnSpPr>
          <p:nvPr/>
        </p:nvCxnSpPr>
        <p:spPr>
          <a:xfrm>
            <a:off x="4606047" y="4500577"/>
            <a:ext cx="1143685" cy="1162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3"/>
          <a:srcRect l="22082" r="40892" b="70882"/>
          <a:stretch/>
        </p:blipFill>
        <p:spPr>
          <a:xfrm>
            <a:off x="0" y="5646108"/>
            <a:ext cx="671169" cy="791761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27" idx="2"/>
            <a:endCxn id="23" idx="0"/>
          </p:cNvCxnSpPr>
          <p:nvPr/>
        </p:nvCxnSpPr>
        <p:spPr>
          <a:xfrm flipH="1">
            <a:off x="335585" y="5281166"/>
            <a:ext cx="327777" cy="364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097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211</Words>
  <Application>Microsoft Macintosh PowerPoint</Application>
  <PresentationFormat>On-screen Show (4:3)</PresentationFormat>
  <Paragraphs>34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2016-05-04T11:02:18Z</dcterms:created>
  <dcterms:modified xsi:type="dcterms:W3CDTF">2016-06-07T22:33:46Z</dcterms:modified>
</cp:coreProperties>
</file>