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3" r:id="rId3"/>
    <p:sldId id="265" r:id="rId4"/>
    <p:sldId id="279" r:id="rId5"/>
    <p:sldId id="300" r:id="rId6"/>
    <p:sldId id="303" r:id="rId7"/>
    <p:sldId id="268" r:id="rId8"/>
    <p:sldId id="309" r:id="rId9"/>
    <p:sldId id="301" r:id="rId10"/>
    <p:sldId id="302" r:id="rId11"/>
    <p:sldId id="267" r:id="rId12"/>
    <p:sldId id="299" r:id="rId13"/>
    <p:sldId id="308" r:id="rId14"/>
    <p:sldId id="288" r:id="rId15"/>
    <p:sldId id="259" r:id="rId16"/>
    <p:sldId id="272" r:id="rId17"/>
    <p:sldId id="297" r:id="rId18"/>
    <p:sldId id="292" r:id="rId19"/>
    <p:sldId id="293" r:id="rId20"/>
    <p:sldId id="294" r:id="rId21"/>
    <p:sldId id="266" r:id="rId22"/>
    <p:sldId id="312" r:id="rId23"/>
    <p:sldId id="262" r:id="rId24"/>
    <p:sldId id="298" r:id="rId25"/>
    <p:sldId id="319" r:id="rId26"/>
    <p:sldId id="287" r:id="rId27"/>
    <p:sldId id="258" r:id="rId28"/>
    <p:sldId id="264" r:id="rId29"/>
    <p:sldId id="257" r:id="rId30"/>
    <p:sldId id="273" r:id="rId31"/>
    <p:sldId id="295" r:id="rId32"/>
    <p:sldId id="280" r:id="rId33"/>
    <p:sldId id="260" r:id="rId34"/>
    <p:sldId id="310" r:id="rId35"/>
    <p:sldId id="261" r:id="rId36"/>
    <p:sldId id="271" r:id="rId37"/>
    <p:sldId id="269" r:id="rId38"/>
    <p:sldId id="274" r:id="rId39"/>
    <p:sldId id="305" r:id="rId40"/>
    <p:sldId id="311" r:id="rId41"/>
    <p:sldId id="304" r:id="rId42"/>
    <p:sldId id="306" r:id="rId43"/>
    <p:sldId id="275" r:id="rId44"/>
    <p:sldId id="276" r:id="rId45"/>
    <p:sldId id="277" r:id="rId46"/>
    <p:sldId id="290" r:id="rId47"/>
    <p:sldId id="291" r:id="rId48"/>
    <p:sldId id="282" r:id="rId49"/>
    <p:sldId id="283" r:id="rId50"/>
    <p:sldId id="284" r:id="rId51"/>
    <p:sldId id="285" r:id="rId52"/>
    <p:sldId id="286" r:id="rId53"/>
    <p:sldId id="281" r:id="rId54"/>
    <p:sldId id="278" r:id="rId55"/>
    <p:sldId id="289" r:id="rId56"/>
    <p:sldId id="316" r:id="rId57"/>
    <p:sldId id="317" r:id="rId58"/>
    <p:sldId id="315" r:id="rId59"/>
    <p:sldId id="318" r:id="rId60"/>
    <p:sldId id="296" r:id="rId61"/>
    <p:sldId id="307" r:id="rId62"/>
    <p:sldId id="31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553" autoAdjust="0"/>
  </p:normalViewPr>
  <p:slideViewPr>
    <p:cSldViewPr snapToGrid="0" snapToObjects="1">
      <p:cViewPr>
        <p:scale>
          <a:sx n="100" d="100"/>
          <a:sy n="100" d="100"/>
        </p:scale>
        <p:origin x="-704" y="1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5988423" y="6221506"/>
            <a:ext cx="2743200" cy="365125"/>
          </a:xfrm>
        </p:spPr>
        <p:txBody>
          <a:bodyPr/>
          <a:lstStyle/>
          <a:p>
            <a:fld id="{E90C4CEC-16D5-4229-B4DE-FDE9B679D7E2}" type="datetimeFigureOut">
              <a:rPr lang="en-US" smtClean="0"/>
              <a:t>2016/01/03</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GB"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GB"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2016/01/03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2016/01/03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2016/01/03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2016/01/03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GB"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90C4CEC-16D5-4229-B4DE-FDE9B679D7E2}" type="datetimeFigureOut">
              <a:rPr lang="en-US" smtClean="0"/>
              <a:t>2016/01/03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GB"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2016/01/03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E90C4CEC-16D5-4229-B4DE-FDE9B679D7E2}" type="datetimeFigureOut">
              <a:rPr lang="en-US" smtClean="0"/>
              <a:t>2016/01/03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E90C4CEC-16D5-4229-B4DE-FDE9B679D7E2}" type="datetimeFigureOut">
              <a:rPr lang="en-US" smtClean="0"/>
              <a:t>2016/01/03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90C4CEC-16D5-4229-B4DE-FDE9B679D7E2}" type="datetimeFigureOut">
              <a:rPr lang="en-US" smtClean="0"/>
              <a:t>2016/01/03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GB"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2016/01/03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GB" smtClean="0"/>
              <a:t>Click to edit Master title style</a:t>
            </a:r>
            <a:endParaRPr dirty="0"/>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spcBef>
                <a:spcPts val="6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GB"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2016/01/03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E90C4CEC-16D5-4229-B4DE-FDE9B679D7E2}" type="datetimeFigureOut">
              <a:rPr lang="en-US" smtClean="0"/>
              <a:t>2016/01/03</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DBAE4E6-4D12-4A48-9B6B-6FA0B79BEE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eg"/><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9.xml"/><Relationship Id="rId2"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0.jpeg"/><Relationship Id="rId3" Type="http://schemas.openxmlformats.org/officeDocument/2006/relationships/image" Target="../media/image5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3.jpeg"/><Relationship Id="rId3"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eg"/><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eg"/><Relationship Id="rId3"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1.jpeg"/><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jpeg"/><Relationship Id="rId3"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jpeg"/><Relationship Id="rId3"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10.xml"/><Relationship Id="rId2" Type="http://schemas.openxmlformats.org/officeDocument/2006/relationships/image" Target="../media/image7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5.JPG"/><Relationship Id="rId3" Type="http://schemas.openxmlformats.org/officeDocument/2006/relationships/image" Target="../media/image7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9.jpeg"/><Relationship Id="rId3" Type="http://schemas.openxmlformats.org/officeDocument/2006/relationships/image" Target="../media/image8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1.jpeg"/><Relationship Id="rId3" Type="http://schemas.openxmlformats.org/officeDocument/2006/relationships/image" Target="../media/image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92200"/>
            <a:ext cx="7086600" cy="2551953"/>
          </a:xfrm>
        </p:spPr>
        <p:txBody>
          <a:bodyPr/>
          <a:lstStyle/>
          <a:p>
            <a:r>
              <a:rPr lang="en-US" dirty="0" err="1"/>
              <a:t>Mutti</a:t>
            </a:r>
            <a:r>
              <a:rPr lang="en-US" dirty="0"/>
              <a:t/>
            </a:r>
            <a:br>
              <a:rPr lang="en-US" dirty="0"/>
            </a:br>
            <a:r>
              <a:rPr lang="en-US" sz="4000" dirty="0"/>
              <a:t>Celebration </a:t>
            </a:r>
            <a:r>
              <a:rPr lang="en-US" sz="4000" dirty="0" smtClean="0"/>
              <a:t>of a long life</a:t>
            </a:r>
            <a:br>
              <a:rPr lang="en-US" sz="4000" dirty="0" smtClean="0"/>
            </a:br>
            <a:r>
              <a:rPr lang="en-US" sz="4000" dirty="0"/>
              <a:t/>
            </a:r>
            <a:br>
              <a:rPr lang="en-US" sz="4000" dirty="0"/>
            </a:br>
            <a:r>
              <a:rPr lang="en-US" sz="4000" dirty="0" err="1" smtClean="0"/>
              <a:t>Gedenken</a:t>
            </a:r>
            <a:r>
              <a:rPr lang="en-US" sz="4000" dirty="0" smtClean="0"/>
              <a:t> </a:t>
            </a:r>
            <a:r>
              <a:rPr lang="en-US" sz="4000" dirty="0" err="1" smtClean="0"/>
              <a:t>eines</a:t>
            </a:r>
            <a:r>
              <a:rPr lang="en-US" sz="4000" dirty="0"/>
              <a:t> </a:t>
            </a:r>
            <a:r>
              <a:rPr lang="en-US" sz="4000" dirty="0" err="1" smtClean="0"/>
              <a:t>langen</a:t>
            </a:r>
            <a:r>
              <a:rPr lang="en-US" sz="4000" dirty="0" smtClean="0"/>
              <a:t> </a:t>
            </a:r>
            <a:r>
              <a:rPr lang="en-US" sz="4000" dirty="0" err="1" smtClean="0"/>
              <a:t>Lebens</a:t>
            </a:r>
            <a:r>
              <a:rPr lang="en-US" sz="4000" dirty="0" smtClean="0"/>
              <a:t/>
            </a:r>
            <a:br>
              <a:rPr lang="en-US" sz="4000" dirty="0" smtClean="0"/>
            </a:br>
            <a:endParaRPr lang="en-US" sz="4000" dirty="0"/>
          </a:p>
        </p:txBody>
      </p:sp>
      <p:sp>
        <p:nvSpPr>
          <p:cNvPr id="3" name="Subtitle 2"/>
          <p:cNvSpPr>
            <a:spLocks noGrp="1"/>
          </p:cNvSpPr>
          <p:nvPr>
            <p:ph type="subTitle" idx="1"/>
          </p:nvPr>
        </p:nvSpPr>
        <p:spPr/>
        <p:txBody>
          <a:bodyPr/>
          <a:lstStyle/>
          <a:p>
            <a:r>
              <a:rPr lang="en-US" sz="3600" dirty="0" smtClean="0"/>
              <a:t>Eva </a:t>
            </a:r>
            <a:r>
              <a:rPr lang="en-US" sz="3600" dirty="0" err="1" smtClean="0"/>
              <a:t>Frida</a:t>
            </a:r>
            <a:r>
              <a:rPr lang="en-US" sz="3600" dirty="0" smtClean="0"/>
              <a:t> Kleinschmidt</a:t>
            </a:r>
          </a:p>
          <a:p>
            <a:r>
              <a:rPr lang="en-US" sz="3600" dirty="0" smtClean="0"/>
              <a:t>Born: </a:t>
            </a:r>
            <a:r>
              <a:rPr lang="en-US" sz="3600" dirty="0" err="1" smtClean="0"/>
              <a:t>Jatow</a:t>
            </a:r>
            <a:endParaRPr lang="en-US" sz="3600" dirty="0" smtClean="0"/>
          </a:p>
          <a:p>
            <a:endParaRPr lang="en-US" sz="3600" dirty="0"/>
          </a:p>
          <a:p>
            <a:r>
              <a:rPr lang="en-US" sz="3600" dirty="0" smtClean="0"/>
              <a:t>1916 - 2015 </a:t>
            </a:r>
            <a:endParaRPr lang="en-US" sz="3600" dirty="0"/>
          </a:p>
        </p:txBody>
      </p:sp>
    </p:spTree>
    <p:extLst>
      <p:ext uri="{BB962C8B-B14F-4D97-AF65-F5344CB8AC3E}">
        <p14:creationId xmlns:p14="http://schemas.microsoft.com/office/powerpoint/2010/main" val="15384161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S029.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677" r="-1"/>
          <a:stretch/>
        </p:blipFill>
        <p:spPr>
          <a:xfrm>
            <a:off x="5206999" y="1801906"/>
            <a:ext cx="3365501" cy="4324257"/>
          </a:xfrm>
        </p:spPr>
      </p:pic>
      <p:sp>
        <p:nvSpPr>
          <p:cNvPr id="5" name="TextBox 4"/>
          <p:cNvSpPr txBox="1"/>
          <p:nvPr/>
        </p:nvSpPr>
        <p:spPr>
          <a:xfrm>
            <a:off x="2476500" y="2247900"/>
            <a:ext cx="2400300" cy="1754327"/>
          </a:xfrm>
          <a:prstGeom prst="rect">
            <a:avLst/>
          </a:prstGeom>
          <a:noFill/>
        </p:spPr>
        <p:txBody>
          <a:bodyPr wrap="square" rtlCol="0">
            <a:spAutoFit/>
          </a:bodyPr>
          <a:lstStyle/>
          <a:p>
            <a:r>
              <a:rPr lang="en-US" dirty="0" smtClean="0"/>
              <a:t>Ca. 1920 in Windhoek:</a:t>
            </a:r>
          </a:p>
          <a:p>
            <a:endParaRPr lang="en-US" dirty="0"/>
          </a:p>
          <a:p>
            <a:r>
              <a:rPr lang="en-US" dirty="0" err="1" smtClean="0"/>
              <a:t>Ilse</a:t>
            </a:r>
            <a:r>
              <a:rPr lang="en-US" dirty="0" smtClean="0"/>
              <a:t>, Ruth (</a:t>
            </a:r>
            <a:r>
              <a:rPr lang="en-US" dirty="0" err="1" smtClean="0"/>
              <a:t>Tutti</a:t>
            </a:r>
            <a:r>
              <a:rPr lang="en-US" dirty="0" smtClean="0"/>
              <a:t>),  Hermann (</a:t>
            </a:r>
            <a:r>
              <a:rPr lang="en-US" dirty="0" err="1" smtClean="0"/>
              <a:t>Männe</a:t>
            </a:r>
            <a:r>
              <a:rPr lang="en-US" dirty="0" smtClean="0"/>
              <a:t>), mother Frieda, Eva, Horst</a:t>
            </a:r>
            <a:endParaRPr lang="en-US" dirty="0"/>
          </a:p>
        </p:txBody>
      </p:sp>
    </p:spTree>
    <p:extLst>
      <p:ext uri="{BB962C8B-B14F-4D97-AF65-F5344CB8AC3E}">
        <p14:creationId xmlns:p14="http://schemas.microsoft.com/office/powerpoint/2010/main" val="5849972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267" y="274637"/>
            <a:ext cx="2841096" cy="4398963"/>
          </a:xfrm>
        </p:spPr>
        <p:txBody>
          <a:bodyPr/>
          <a:lstStyle/>
          <a:p>
            <a:endParaRPr lang="en-US" dirty="0"/>
          </a:p>
        </p:txBody>
      </p:sp>
      <p:sp>
        <p:nvSpPr>
          <p:cNvPr id="3" name="Content Placeholder 2"/>
          <p:cNvSpPr>
            <a:spLocks noGrp="1"/>
          </p:cNvSpPr>
          <p:nvPr>
            <p:ph sz="half" idx="1"/>
          </p:nvPr>
        </p:nvSpPr>
        <p:spPr/>
        <p:txBody>
          <a:bodyPr>
            <a:normAutofit/>
          </a:bodyPr>
          <a:lstStyle/>
          <a:p>
            <a:endParaRPr lang="en-US"/>
          </a:p>
        </p:txBody>
      </p:sp>
      <p:sp>
        <p:nvSpPr>
          <p:cNvPr id="4" name="Content Placeholder 3"/>
          <p:cNvSpPr>
            <a:spLocks noGrp="1"/>
          </p:cNvSpPr>
          <p:nvPr>
            <p:ph sz="half" idx="2"/>
          </p:nvPr>
        </p:nvSpPr>
        <p:spPr>
          <a:xfrm>
            <a:off x="165101" y="5727700"/>
            <a:ext cx="8403166" cy="1130299"/>
          </a:xfrm>
        </p:spPr>
        <p:txBody>
          <a:bodyPr>
            <a:normAutofit/>
          </a:bodyPr>
          <a:lstStyle/>
          <a:p>
            <a:r>
              <a:rPr lang="en-US" sz="1800" dirty="0" err="1" smtClean="0"/>
              <a:t>Nachod</a:t>
            </a:r>
            <a:r>
              <a:rPr lang="en-US" sz="1800" dirty="0" smtClean="0"/>
              <a:t> at the piano, </a:t>
            </a:r>
            <a:r>
              <a:rPr lang="en-US" sz="1800" dirty="0" err="1" smtClean="0"/>
              <a:t>Opa</a:t>
            </a:r>
            <a:r>
              <a:rPr lang="en-US" sz="1800" dirty="0" smtClean="0"/>
              <a:t> </a:t>
            </a:r>
            <a:r>
              <a:rPr lang="en-US" sz="1800" dirty="0" err="1" smtClean="0"/>
              <a:t>Jatow</a:t>
            </a:r>
            <a:r>
              <a:rPr lang="en-US" sz="1800" dirty="0" smtClean="0"/>
              <a:t> playing the violin and ? In Windhoek 1912. </a:t>
            </a:r>
            <a:r>
              <a:rPr lang="en-US" sz="1800" dirty="0" err="1" smtClean="0"/>
              <a:t>Nochod</a:t>
            </a:r>
            <a:r>
              <a:rPr lang="en-US" sz="1800" dirty="0" smtClean="0"/>
              <a:t> (surname?) died of the Spanish </a:t>
            </a:r>
            <a:r>
              <a:rPr lang="en-US" sz="1800" dirty="0" err="1" smtClean="0"/>
              <a:t>influennza</a:t>
            </a:r>
            <a:r>
              <a:rPr lang="en-US" sz="1800" dirty="0" smtClean="0"/>
              <a:t> in 1918. </a:t>
            </a:r>
            <a:r>
              <a:rPr lang="en-US" sz="1800" dirty="0" err="1" smtClean="0"/>
              <a:t>Opa</a:t>
            </a:r>
            <a:r>
              <a:rPr lang="en-US" sz="1800" dirty="0" smtClean="0"/>
              <a:t> referred to him as “his </a:t>
            </a:r>
            <a:r>
              <a:rPr lang="en-US" sz="1800" dirty="0" err="1" smtClean="0"/>
              <a:t>renomier</a:t>
            </a:r>
            <a:r>
              <a:rPr lang="en-US" sz="1800" dirty="0" smtClean="0"/>
              <a:t>-Jude” (The exemplary Jew). </a:t>
            </a:r>
            <a:endParaRPr lang="en-US" sz="1800" dirty="0"/>
          </a:p>
        </p:txBody>
      </p:sp>
      <p:pic>
        <p:nvPicPr>
          <p:cNvPr id="5" name="Picture 4" descr="1912 in Windhoek, Nachod, Hermann Jatow und ?.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33907"/>
            <a:ext cx="8051801" cy="5035391"/>
          </a:xfrm>
          <a:prstGeom prst="rect">
            <a:avLst/>
          </a:prstGeom>
        </p:spPr>
      </p:pic>
    </p:spTree>
    <p:extLst>
      <p:ext uri="{BB962C8B-B14F-4D97-AF65-F5344CB8AC3E}">
        <p14:creationId xmlns:p14="http://schemas.microsoft.com/office/powerpoint/2010/main" val="21345464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5" y="274637"/>
            <a:ext cx="1501776" cy="1339009"/>
          </a:xfrm>
        </p:spPr>
        <p:txBody>
          <a:bodyPr/>
          <a:lstStyle/>
          <a:p>
            <a:pPr>
              <a:lnSpc>
                <a:spcPct val="100000"/>
              </a:lnSpc>
            </a:pPr>
            <a:r>
              <a:rPr lang="en-US" sz="2800" dirty="0" err="1" smtClean="0"/>
              <a:t>Mutti</a:t>
            </a:r>
            <a:r>
              <a:rPr lang="en-US" sz="2800" dirty="0" smtClean="0"/>
              <a:t> in the middle</a:t>
            </a:r>
            <a:endParaRPr lang="en-US" sz="2800" dirty="0"/>
          </a:p>
        </p:txBody>
      </p:sp>
      <p:pic>
        <p:nvPicPr>
          <p:cNvPr id="4" name="Content Placeholder 3" descr="KS018.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330"/>
          <a:stretch/>
        </p:blipFill>
        <p:spPr>
          <a:xfrm>
            <a:off x="3009898" y="269484"/>
            <a:ext cx="4445001" cy="5711283"/>
          </a:xfrm>
        </p:spPr>
      </p:pic>
    </p:spTree>
    <p:extLst>
      <p:ext uri="{BB962C8B-B14F-4D97-AF65-F5344CB8AC3E}">
        <p14:creationId xmlns:p14="http://schemas.microsoft.com/office/powerpoint/2010/main" val="7468770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Swakopmund ca. 1925</a:t>
            </a:r>
            <a:endParaRPr lang="en-US" dirty="0"/>
          </a:p>
        </p:txBody>
      </p:sp>
      <p:pic>
        <p:nvPicPr>
          <p:cNvPr id="4" name="Content Placeholder 3" descr="Swakopmund von der Brücke, ca 1925.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30601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err="1" smtClean="0"/>
              <a:t>Kramersdorf</a:t>
            </a:r>
            <a:r>
              <a:rPr lang="en-US" sz="2400" dirty="0" smtClean="0"/>
              <a:t>, Swakopmund, where </a:t>
            </a:r>
            <a:r>
              <a:rPr lang="en-US" sz="2400" dirty="0" err="1" smtClean="0"/>
              <a:t>Mutti</a:t>
            </a:r>
            <a:r>
              <a:rPr lang="en-US" sz="2400" dirty="0" smtClean="0"/>
              <a:t> grew up.</a:t>
            </a:r>
            <a:br>
              <a:rPr lang="en-US" sz="2400" dirty="0" smtClean="0"/>
            </a:br>
            <a:r>
              <a:rPr lang="en-US" sz="2400" dirty="0" smtClean="0"/>
              <a:t>The oval window on the left, she would tell me recently: that was where I kept my dolls. It was on the half-landing up the steps. (“</a:t>
            </a:r>
            <a:r>
              <a:rPr lang="en-US" sz="2400" dirty="0" err="1" smtClean="0"/>
              <a:t>Puppenecke</a:t>
            </a:r>
            <a:r>
              <a:rPr lang="en-US" sz="2400" dirty="0" smtClean="0"/>
              <a:t>”)</a:t>
            </a:r>
            <a:endParaRPr lang="en-US" sz="2400" dirty="0"/>
          </a:p>
        </p:txBody>
      </p:sp>
      <p:pic>
        <p:nvPicPr>
          <p:cNvPr id="4" name="Content Placeholder 3" descr="IMG_078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273029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067" y="274636"/>
            <a:ext cx="3425296" cy="3425297"/>
          </a:xfrm>
        </p:spPr>
        <p:txBody>
          <a:bodyPr/>
          <a:lstStyle/>
          <a:p>
            <a:r>
              <a:rPr lang="en-US" sz="2400" dirty="0" smtClean="0"/>
              <a:t>Eva and </a:t>
            </a:r>
            <a:r>
              <a:rPr lang="en-US" sz="2400" dirty="0" err="1" smtClean="0"/>
              <a:t>Ilse</a:t>
            </a:r>
            <a:r>
              <a:rPr lang="en-US" sz="2400" dirty="0" smtClean="0"/>
              <a:t> </a:t>
            </a:r>
            <a:r>
              <a:rPr lang="en-US" sz="2400" dirty="0" err="1" smtClean="0"/>
              <a:t>Jatow</a:t>
            </a:r>
            <a:r>
              <a:rPr lang="en-US" sz="2400" dirty="0" smtClean="0"/>
              <a:t> in </a:t>
            </a:r>
            <a:r>
              <a:rPr lang="en-US" sz="2400" dirty="0" err="1" smtClean="0"/>
              <a:t>Kramersdorf</a:t>
            </a:r>
            <a:r>
              <a:rPr lang="en-US" sz="2400" dirty="0" smtClean="0"/>
              <a:t>, Swakopmund, ca. 1930. </a:t>
            </a:r>
            <a:endParaRPr lang="en-US" sz="2400" dirty="0"/>
          </a:p>
        </p:txBody>
      </p:sp>
      <p:sp>
        <p:nvSpPr>
          <p:cNvPr id="5" name="Content Placeholder 4"/>
          <p:cNvSpPr>
            <a:spLocks noGrp="1"/>
          </p:cNvSpPr>
          <p:nvPr>
            <p:ph idx="1"/>
          </p:nvPr>
        </p:nvSpPr>
        <p:spPr>
          <a:xfrm>
            <a:off x="1089024" y="2032000"/>
            <a:ext cx="3486235" cy="4094163"/>
          </a:xfrm>
        </p:spPr>
        <p:txBody>
          <a:bodyPr/>
          <a:lstStyle/>
          <a:p>
            <a:endParaRPr lang="en-US" dirty="0"/>
          </a:p>
        </p:txBody>
      </p:sp>
      <p:pic>
        <p:nvPicPr>
          <p:cNvPr id="6" name="Picture 5" descr="Eva u Ilse Jatow, Kramersdorf, ca 193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9024" y="164591"/>
            <a:ext cx="4067176" cy="5534714"/>
          </a:xfrm>
          <a:prstGeom prst="rect">
            <a:avLst/>
          </a:prstGeom>
        </p:spPr>
      </p:pic>
    </p:spTree>
    <p:extLst>
      <p:ext uri="{BB962C8B-B14F-4D97-AF65-F5344CB8AC3E}">
        <p14:creationId xmlns:p14="http://schemas.microsoft.com/office/powerpoint/2010/main" val="39344628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1663" y="5054600"/>
            <a:ext cx="7272337" cy="1003300"/>
          </a:xfrm>
        </p:spPr>
        <p:txBody>
          <a:bodyPr/>
          <a:lstStyle/>
          <a:p>
            <a:pPr>
              <a:lnSpc>
                <a:spcPct val="90000"/>
              </a:lnSpc>
            </a:pPr>
            <a:r>
              <a:rPr lang="en-US" sz="2000" dirty="0" smtClean="0"/>
              <a:t>1922 – The </a:t>
            </a:r>
            <a:r>
              <a:rPr lang="en-US" sz="2000" dirty="0" err="1" smtClean="0"/>
              <a:t>Jatows</a:t>
            </a:r>
            <a:r>
              <a:rPr lang="en-US" sz="2000" dirty="0" smtClean="0"/>
              <a:t>:  Horst, mother Frieda, ‘</a:t>
            </a:r>
            <a:r>
              <a:rPr lang="en-US" sz="2000" dirty="0" err="1" smtClean="0"/>
              <a:t>Männe</a:t>
            </a:r>
            <a:r>
              <a:rPr lang="en-US" sz="2000" dirty="0" smtClean="0"/>
              <a:t>’, Hermann, Ruth (</a:t>
            </a:r>
            <a:r>
              <a:rPr lang="en-US" sz="2000" dirty="0" err="1" smtClean="0"/>
              <a:t>Tutti</a:t>
            </a:r>
            <a:r>
              <a:rPr lang="en-US" sz="2000" dirty="0" smtClean="0"/>
              <a:t>) standing, </a:t>
            </a:r>
            <a:r>
              <a:rPr lang="en-US" sz="2000" dirty="0" err="1" smtClean="0"/>
              <a:t>Ilse</a:t>
            </a:r>
            <a:r>
              <a:rPr lang="en-US" sz="2000" dirty="0" smtClean="0"/>
              <a:t> and Eva</a:t>
            </a:r>
            <a:endParaRPr lang="en-US" sz="2000" dirty="0"/>
          </a:p>
        </p:txBody>
      </p:sp>
      <p:pic>
        <p:nvPicPr>
          <p:cNvPr id="5" name="Picture Placeholder 4" descr="Hermann, mother Frieda, &quot;Männe&quot;, father Hermann, Ruth (standing), Ilse and Eva Jatow, Kramersdorf, ca 1922"/>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l="-16674" r="-16674"/>
          <a:stretch>
            <a:fillRect/>
          </a:stretch>
        </p:blipFill>
        <p:spPr>
          <a:xfrm>
            <a:off x="1871663" y="277813"/>
            <a:ext cx="7272337" cy="4853360"/>
          </a:xfrm>
        </p:spPr>
      </p:pic>
    </p:spTree>
    <p:extLst>
      <p:ext uri="{BB962C8B-B14F-4D97-AF65-F5344CB8AC3E}">
        <p14:creationId xmlns:p14="http://schemas.microsoft.com/office/powerpoint/2010/main" val="39868833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274637"/>
            <a:ext cx="1981201" cy="5059363"/>
          </a:xfrm>
        </p:spPr>
        <p:txBody>
          <a:bodyPr/>
          <a:lstStyle/>
          <a:p>
            <a:pPr>
              <a:lnSpc>
                <a:spcPct val="100000"/>
              </a:lnSpc>
            </a:pPr>
            <a:r>
              <a:rPr lang="en-US" sz="2400" dirty="0" smtClean="0"/>
              <a:t>Lukas, </a:t>
            </a:r>
            <a:r>
              <a:rPr lang="en-US" sz="2400" dirty="0" err="1" smtClean="0"/>
              <a:t>Ovambo</a:t>
            </a:r>
            <a:r>
              <a:rPr lang="en-US" sz="2400" dirty="0" smtClean="0"/>
              <a:t> house-help to the </a:t>
            </a:r>
            <a:r>
              <a:rPr lang="en-US" sz="2400" dirty="0" err="1" smtClean="0"/>
              <a:t>Jatow’s</a:t>
            </a:r>
            <a:r>
              <a:rPr lang="en-US" sz="2400" dirty="0" smtClean="0"/>
              <a:t>, left at the back.</a:t>
            </a:r>
            <a:br>
              <a:rPr lang="en-US" sz="2400" dirty="0" smtClean="0"/>
            </a:br>
            <a:r>
              <a:rPr lang="en-US" sz="2400" dirty="0" err="1" smtClean="0"/>
              <a:t>Kramersdorf</a:t>
            </a:r>
            <a:r>
              <a:rPr lang="en-US" sz="2400" dirty="0" smtClean="0"/>
              <a:t>, Swakopmund ca. 1923</a:t>
            </a:r>
            <a:endParaRPr lang="en-US" sz="2400" dirty="0"/>
          </a:p>
        </p:txBody>
      </p:sp>
      <p:pic>
        <p:nvPicPr>
          <p:cNvPr id="4" name="Content Placeholder 3" descr="Jatow family with Lukas.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682"/>
          <a:stretch/>
        </p:blipFill>
        <p:spPr>
          <a:xfrm>
            <a:off x="3011865" y="274637"/>
            <a:ext cx="5636835" cy="5851527"/>
          </a:xfrm>
        </p:spPr>
      </p:pic>
    </p:spTree>
    <p:extLst>
      <p:ext uri="{BB962C8B-B14F-4D97-AF65-F5344CB8AC3E}">
        <p14:creationId xmlns:p14="http://schemas.microsoft.com/office/powerpoint/2010/main" val="17954464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 her early grades in the 1920’s, </a:t>
            </a:r>
            <a:r>
              <a:rPr lang="en-US" sz="2400" dirty="0" err="1" smtClean="0"/>
              <a:t>Mutti</a:t>
            </a:r>
            <a:r>
              <a:rPr lang="en-US" sz="2400" dirty="0" smtClean="0"/>
              <a:t> started school here. It’s an</a:t>
            </a:r>
            <a:r>
              <a:rPr lang="en-US" dirty="0" smtClean="0"/>
              <a:t> </a:t>
            </a:r>
            <a:r>
              <a:rPr lang="en-US" sz="2400" dirty="0" smtClean="0"/>
              <a:t>exclusive hotel today.</a:t>
            </a:r>
            <a:endParaRPr lang="en-US" sz="2400" dirty="0"/>
          </a:p>
        </p:txBody>
      </p:sp>
      <p:pic>
        <p:nvPicPr>
          <p:cNvPr id="4" name="Content Placeholder 3" descr="IMG_0795.JPG"/>
          <p:cNvPicPr>
            <a:picLocks noGrp="1" noChangeAspect="1"/>
          </p:cNvPicPr>
          <p:nvPr>
            <p:ph idx="1"/>
          </p:nvPr>
        </p:nvPicPr>
        <p:blipFill>
          <a:blip r:embed="rId2" cstate="email">
            <a:extLst>
              <a:ext uri="{28A0092B-C50C-407E-A947-70E740481C1C}">
                <a14:useLocalDpi xmlns:a14="http://schemas.microsoft.com/office/drawing/2010/main"/>
              </a:ext>
            </a:extLst>
          </a:blip>
          <a:srcRect l="-13066" r="-13066"/>
          <a:stretch>
            <a:fillRect/>
          </a:stretch>
        </p:blipFill>
        <p:spPr/>
      </p:pic>
    </p:spTree>
    <p:extLst>
      <p:ext uri="{BB962C8B-B14F-4D97-AF65-F5344CB8AC3E}">
        <p14:creationId xmlns:p14="http://schemas.microsoft.com/office/powerpoint/2010/main" val="29119167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smtClean="0"/>
              <a:t>This was the German School, today an integrated state school. </a:t>
            </a:r>
            <a:r>
              <a:rPr lang="en-US" sz="2400" dirty="0" err="1" smtClean="0"/>
              <a:t>Mutti</a:t>
            </a:r>
            <a:r>
              <a:rPr lang="en-US" sz="2400" dirty="0" smtClean="0"/>
              <a:t> would say: After 1915 the English (meaning South Africans), took it away from us and we had to be taught at ‘</a:t>
            </a:r>
            <a:r>
              <a:rPr lang="en-US" sz="2400" dirty="0" err="1" smtClean="0"/>
              <a:t>Kaserne</a:t>
            </a:r>
            <a:r>
              <a:rPr lang="en-US" sz="2400" dirty="0" smtClean="0"/>
              <a:t>’, the military barracks.</a:t>
            </a:r>
            <a:endParaRPr lang="en-US" sz="2400" dirty="0"/>
          </a:p>
        </p:txBody>
      </p:sp>
      <p:pic>
        <p:nvPicPr>
          <p:cNvPr id="4" name="Content Placeholder 3" descr="IMG_079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48945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Mutti</a:t>
            </a:r>
            <a:r>
              <a:rPr lang="en-US" dirty="0" smtClean="0"/>
              <a:t> was born at Elizabeth House in Windhoek in 1916. Her parents had arrived here in 1911. </a:t>
            </a:r>
            <a:r>
              <a:rPr lang="en-US" dirty="0" err="1" smtClean="0"/>
              <a:t>Opa</a:t>
            </a:r>
            <a:r>
              <a:rPr lang="en-US" dirty="0" smtClean="0"/>
              <a:t> worked for Telefunken to build a radio transmitter in this German colony. By 1915 German troops in Namibia had capitulated to South Africa. </a:t>
            </a:r>
            <a:r>
              <a:rPr lang="en-US" dirty="0" err="1" smtClean="0"/>
              <a:t>Opa</a:t>
            </a:r>
            <a:r>
              <a:rPr lang="en-US" dirty="0" smtClean="0"/>
              <a:t> struggled to find work after that – and going back to Germany was not recommended because of the poverty there. He eventually got work in Swakopmund at </a:t>
            </a:r>
            <a:r>
              <a:rPr lang="en-US" dirty="0" err="1" smtClean="0"/>
              <a:t>Woermann</a:t>
            </a:r>
            <a:r>
              <a:rPr lang="en-US" dirty="0" smtClean="0"/>
              <a:t> &amp; Brock. </a:t>
            </a:r>
          </a:p>
          <a:p>
            <a:r>
              <a:rPr lang="en-US" dirty="0" err="1" smtClean="0"/>
              <a:t>Mutti</a:t>
            </a:r>
            <a:r>
              <a:rPr lang="en-US" dirty="0" smtClean="0"/>
              <a:t> is a product of Swakopmund where she lived, with intervals most of her life. </a:t>
            </a:r>
            <a:endParaRPr lang="en-US" dirty="0"/>
          </a:p>
        </p:txBody>
      </p:sp>
    </p:spTree>
    <p:extLst>
      <p:ext uri="{BB962C8B-B14F-4D97-AF65-F5344CB8AC3E}">
        <p14:creationId xmlns:p14="http://schemas.microsoft.com/office/powerpoint/2010/main" val="42745407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799.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762124" y="0"/>
            <a:ext cx="7272339" cy="4324257"/>
          </a:xfrm>
        </p:spPr>
      </p:pic>
      <p:pic>
        <p:nvPicPr>
          <p:cNvPr id="5" name="Picture 4" descr="IMG_08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51200"/>
            <a:ext cx="4809067" cy="3606800"/>
          </a:xfrm>
          <a:prstGeom prst="rect">
            <a:avLst/>
          </a:prstGeom>
        </p:spPr>
      </p:pic>
      <p:sp>
        <p:nvSpPr>
          <p:cNvPr id="6" name="TextBox 5"/>
          <p:cNvSpPr txBox="1"/>
          <p:nvPr/>
        </p:nvSpPr>
        <p:spPr>
          <a:xfrm>
            <a:off x="5219700" y="4699000"/>
            <a:ext cx="3632200" cy="646331"/>
          </a:xfrm>
          <a:prstGeom prst="rect">
            <a:avLst/>
          </a:prstGeom>
          <a:noFill/>
        </p:spPr>
        <p:txBody>
          <a:bodyPr wrap="square" rtlCol="0">
            <a:spAutoFit/>
          </a:bodyPr>
          <a:lstStyle/>
          <a:p>
            <a:r>
              <a:rPr lang="en-US" dirty="0" smtClean="0"/>
              <a:t>The military barracks where </a:t>
            </a:r>
            <a:r>
              <a:rPr lang="en-US" dirty="0" err="1" smtClean="0"/>
              <a:t>Mutti</a:t>
            </a:r>
            <a:r>
              <a:rPr lang="en-US" dirty="0" smtClean="0"/>
              <a:t> went to school, because …….</a:t>
            </a:r>
            <a:endParaRPr lang="en-US" dirty="0"/>
          </a:p>
        </p:txBody>
      </p:sp>
    </p:spTree>
    <p:extLst>
      <p:ext uri="{BB962C8B-B14F-4D97-AF65-F5344CB8AC3E}">
        <p14:creationId xmlns:p14="http://schemas.microsoft.com/office/powerpoint/2010/main" val="2420936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470430"/>
          </a:xfrm>
        </p:spPr>
        <p:txBody>
          <a:bodyPr/>
          <a:lstStyle/>
          <a:p>
            <a:endParaRPr lang="en-US" dirty="0"/>
          </a:p>
        </p:txBody>
      </p:sp>
      <p:sp>
        <p:nvSpPr>
          <p:cNvPr id="3" name="Content Placeholder 2"/>
          <p:cNvSpPr>
            <a:spLocks noGrp="1"/>
          </p:cNvSpPr>
          <p:nvPr>
            <p:ph sz="half" idx="1"/>
          </p:nvPr>
        </p:nvSpPr>
        <p:spPr>
          <a:xfrm>
            <a:off x="1089023" y="855134"/>
            <a:ext cx="3429000" cy="5271030"/>
          </a:xfrm>
        </p:spPr>
        <p:txBody>
          <a:bodyPr>
            <a:normAutofit fontScale="92500" lnSpcReduction="20000"/>
          </a:bodyPr>
          <a:lstStyle/>
          <a:p>
            <a:r>
              <a:rPr lang="en-GB" dirty="0" err="1" smtClean="0"/>
              <a:t>Mutti</a:t>
            </a:r>
            <a:r>
              <a:rPr lang="en-GB" dirty="0" smtClean="0"/>
              <a:t> on </a:t>
            </a:r>
            <a:r>
              <a:rPr lang="en-GB" dirty="0"/>
              <a:t>13 Apr </a:t>
            </a:r>
            <a:r>
              <a:rPr lang="en-GB" dirty="0" smtClean="0"/>
              <a:t>2015, said:</a:t>
            </a:r>
            <a:endParaRPr lang="en-ZA" dirty="0"/>
          </a:p>
          <a:p>
            <a:r>
              <a:rPr lang="en-GB" dirty="0" err="1" smtClean="0"/>
              <a:t>Ich</a:t>
            </a:r>
            <a:r>
              <a:rPr lang="en-GB" dirty="0" smtClean="0"/>
              <a:t> </a:t>
            </a:r>
            <a:r>
              <a:rPr lang="en-GB" dirty="0" err="1"/>
              <a:t>habe</a:t>
            </a:r>
            <a:r>
              <a:rPr lang="en-GB" dirty="0"/>
              <a:t> </a:t>
            </a:r>
            <a:r>
              <a:rPr lang="en-GB" dirty="0" err="1"/>
              <a:t>bis</a:t>
            </a:r>
            <a:r>
              <a:rPr lang="en-GB" dirty="0"/>
              <a:t> </a:t>
            </a:r>
            <a:r>
              <a:rPr lang="en-GB" dirty="0" err="1"/>
              <a:t>Std</a:t>
            </a:r>
            <a:r>
              <a:rPr lang="en-GB" dirty="0"/>
              <a:t> 6 </a:t>
            </a:r>
            <a:r>
              <a:rPr lang="en-GB" dirty="0" err="1"/>
              <a:t>gemacht</a:t>
            </a:r>
            <a:r>
              <a:rPr lang="en-GB" dirty="0"/>
              <a:t>. Die </a:t>
            </a:r>
            <a:r>
              <a:rPr lang="en-GB" dirty="0" err="1"/>
              <a:t>hatten</a:t>
            </a:r>
            <a:r>
              <a:rPr lang="en-GB" dirty="0"/>
              <a:t> </a:t>
            </a:r>
            <a:r>
              <a:rPr lang="en-GB" dirty="0" err="1"/>
              <a:t>uns</a:t>
            </a:r>
            <a:r>
              <a:rPr lang="en-GB" dirty="0"/>
              <a:t> die </a:t>
            </a:r>
            <a:r>
              <a:rPr lang="en-GB" dirty="0" err="1"/>
              <a:t>alte</a:t>
            </a:r>
            <a:r>
              <a:rPr lang="en-GB" dirty="0"/>
              <a:t> </a:t>
            </a:r>
            <a:r>
              <a:rPr lang="en-GB" dirty="0" err="1"/>
              <a:t>schule</a:t>
            </a:r>
            <a:r>
              <a:rPr lang="en-GB" dirty="0"/>
              <a:t> </a:t>
            </a:r>
            <a:r>
              <a:rPr lang="en-GB" dirty="0" err="1"/>
              <a:t>zurück</a:t>
            </a:r>
            <a:r>
              <a:rPr lang="en-GB" dirty="0"/>
              <a:t> </a:t>
            </a:r>
            <a:r>
              <a:rPr lang="en-GB" dirty="0" err="1"/>
              <a:t>gegeben</a:t>
            </a:r>
            <a:r>
              <a:rPr lang="en-GB" dirty="0"/>
              <a:t>. </a:t>
            </a:r>
            <a:r>
              <a:rPr lang="en-GB" dirty="0" err="1"/>
              <a:t>Dann</a:t>
            </a:r>
            <a:r>
              <a:rPr lang="en-GB" dirty="0"/>
              <a:t> </a:t>
            </a:r>
            <a:r>
              <a:rPr lang="en-GB" dirty="0" err="1"/>
              <a:t>hatte</a:t>
            </a:r>
            <a:r>
              <a:rPr lang="en-GB" dirty="0"/>
              <a:t> </a:t>
            </a:r>
            <a:r>
              <a:rPr lang="en-GB" dirty="0" err="1"/>
              <a:t>Opa</a:t>
            </a:r>
            <a:r>
              <a:rPr lang="en-GB" dirty="0"/>
              <a:t> </a:t>
            </a:r>
            <a:r>
              <a:rPr lang="en-GB" dirty="0" err="1"/>
              <a:t>kein</a:t>
            </a:r>
            <a:r>
              <a:rPr lang="en-GB" dirty="0"/>
              <a:t> Geld und </a:t>
            </a:r>
            <a:r>
              <a:rPr lang="en-GB" dirty="0" err="1"/>
              <a:t>ich</a:t>
            </a:r>
            <a:r>
              <a:rPr lang="en-GB" dirty="0"/>
              <a:t> </a:t>
            </a:r>
            <a:r>
              <a:rPr lang="en-GB" dirty="0" err="1"/>
              <a:t>musste</a:t>
            </a:r>
            <a:r>
              <a:rPr lang="en-GB" dirty="0"/>
              <a:t> </a:t>
            </a:r>
            <a:r>
              <a:rPr lang="en-GB" dirty="0" err="1"/>
              <a:t>arbeiten</a:t>
            </a:r>
            <a:r>
              <a:rPr lang="en-GB" dirty="0"/>
              <a:t> </a:t>
            </a:r>
            <a:r>
              <a:rPr lang="en-GB" dirty="0" err="1"/>
              <a:t>gehen</a:t>
            </a:r>
            <a:r>
              <a:rPr lang="en-GB" dirty="0"/>
              <a:t>.</a:t>
            </a:r>
            <a:endParaRPr lang="en-ZA" dirty="0"/>
          </a:p>
          <a:p>
            <a:r>
              <a:rPr lang="en-GB" dirty="0" err="1"/>
              <a:t>Im</a:t>
            </a:r>
            <a:r>
              <a:rPr lang="en-GB" dirty="0"/>
              <a:t> </a:t>
            </a:r>
            <a:r>
              <a:rPr lang="en-GB" dirty="0" err="1"/>
              <a:t>Haushalt</a:t>
            </a:r>
            <a:r>
              <a:rPr lang="en-GB" dirty="0"/>
              <a:t> – </a:t>
            </a:r>
            <a:r>
              <a:rPr lang="en-GB" dirty="0" err="1" smtClean="0"/>
              <a:t>musste</a:t>
            </a:r>
            <a:r>
              <a:rPr lang="en-GB" dirty="0" smtClean="0"/>
              <a:t> </a:t>
            </a:r>
            <a:r>
              <a:rPr lang="en-GB" dirty="0" err="1" smtClean="0"/>
              <a:t>ich</a:t>
            </a:r>
            <a:r>
              <a:rPr lang="en-GB" dirty="0" smtClean="0"/>
              <a:t> </a:t>
            </a:r>
            <a:r>
              <a:rPr lang="en-GB" dirty="0"/>
              <a:t>Kinder </a:t>
            </a:r>
            <a:r>
              <a:rPr lang="en-GB" dirty="0" err="1"/>
              <a:t>aufpassen</a:t>
            </a:r>
            <a:r>
              <a:rPr lang="en-GB" dirty="0" smtClean="0"/>
              <a:t>, - </a:t>
            </a:r>
            <a:r>
              <a:rPr lang="en-GB" dirty="0" err="1"/>
              <a:t>bei</a:t>
            </a:r>
            <a:r>
              <a:rPr lang="en-GB" dirty="0"/>
              <a:t> </a:t>
            </a:r>
            <a:r>
              <a:rPr lang="en-GB" dirty="0" err="1"/>
              <a:t>Wokers</a:t>
            </a:r>
            <a:r>
              <a:rPr lang="en-GB" dirty="0"/>
              <a:t>, der </a:t>
            </a:r>
            <a:r>
              <a:rPr lang="en-GB" dirty="0" err="1"/>
              <a:t>Bürgermeister</a:t>
            </a:r>
            <a:r>
              <a:rPr lang="en-GB" dirty="0"/>
              <a:t>. Da war </a:t>
            </a:r>
            <a:r>
              <a:rPr lang="en-GB" dirty="0" err="1"/>
              <a:t>ich</a:t>
            </a:r>
            <a:r>
              <a:rPr lang="en-GB" dirty="0"/>
              <a:t> </a:t>
            </a:r>
            <a:r>
              <a:rPr lang="en-GB" dirty="0" err="1"/>
              <a:t>unglücklinch</a:t>
            </a:r>
            <a:r>
              <a:rPr lang="en-GB" dirty="0"/>
              <a:t> – </a:t>
            </a:r>
            <a:r>
              <a:rPr lang="en-GB" dirty="0" err="1"/>
              <a:t>nach</a:t>
            </a:r>
            <a:r>
              <a:rPr lang="en-GB" dirty="0"/>
              <a:t> </a:t>
            </a:r>
            <a:r>
              <a:rPr lang="en-GB" dirty="0" err="1"/>
              <a:t>ein</a:t>
            </a:r>
            <a:r>
              <a:rPr lang="en-GB" dirty="0"/>
              <a:t> </a:t>
            </a:r>
            <a:r>
              <a:rPr lang="en-GB" dirty="0" err="1"/>
              <a:t>pahr</a:t>
            </a:r>
            <a:r>
              <a:rPr lang="en-GB" dirty="0"/>
              <a:t> </a:t>
            </a:r>
            <a:r>
              <a:rPr lang="en-GB" dirty="0" err="1"/>
              <a:t>Monaten</a:t>
            </a:r>
            <a:r>
              <a:rPr lang="en-GB" dirty="0"/>
              <a:t> hat </a:t>
            </a:r>
            <a:r>
              <a:rPr lang="en-GB" dirty="0" err="1"/>
              <a:t>Opa</a:t>
            </a:r>
            <a:r>
              <a:rPr lang="en-GB" dirty="0"/>
              <a:t> </a:t>
            </a:r>
            <a:r>
              <a:rPr lang="en-GB" dirty="0" err="1"/>
              <a:t>mich</a:t>
            </a:r>
            <a:r>
              <a:rPr lang="en-GB" dirty="0"/>
              <a:t> </a:t>
            </a:r>
            <a:r>
              <a:rPr lang="en-GB" dirty="0" err="1"/>
              <a:t>zurück</a:t>
            </a:r>
            <a:r>
              <a:rPr lang="en-GB" dirty="0"/>
              <a:t> </a:t>
            </a:r>
            <a:r>
              <a:rPr lang="en-GB" dirty="0" err="1"/>
              <a:t>nach</a:t>
            </a:r>
            <a:r>
              <a:rPr lang="en-GB" dirty="0"/>
              <a:t> </a:t>
            </a:r>
            <a:r>
              <a:rPr lang="en-GB" dirty="0" err="1"/>
              <a:t>Hause</a:t>
            </a:r>
            <a:r>
              <a:rPr lang="en-GB" dirty="0"/>
              <a:t> </a:t>
            </a:r>
            <a:r>
              <a:rPr lang="en-GB" dirty="0" err="1"/>
              <a:t>gebracht</a:t>
            </a:r>
            <a:r>
              <a:rPr lang="en-GB" dirty="0"/>
              <a:t>.</a:t>
            </a:r>
            <a:endParaRPr lang="en-ZA" dirty="0"/>
          </a:p>
          <a:p>
            <a:r>
              <a:rPr lang="en-GB" dirty="0"/>
              <a:t>War </a:t>
            </a:r>
            <a:r>
              <a:rPr lang="en-GB" dirty="0" err="1"/>
              <a:t>erst</a:t>
            </a:r>
            <a:r>
              <a:rPr lang="en-GB" dirty="0"/>
              <a:t> 14 </a:t>
            </a:r>
            <a:r>
              <a:rPr lang="en-GB" dirty="0" err="1"/>
              <a:t>Jahr</a:t>
            </a:r>
            <a:r>
              <a:rPr lang="en-GB" dirty="0"/>
              <a:t> alt </a:t>
            </a:r>
            <a:r>
              <a:rPr lang="en-GB" dirty="0" smtClean="0"/>
              <a:t>und </a:t>
            </a:r>
            <a:r>
              <a:rPr lang="en-GB" dirty="0" err="1" smtClean="0"/>
              <a:t>hab</a:t>
            </a:r>
            <a:r>
              <a:rPr lang="en-GB" dirty="0" smtClean="0"/>
              <a:t> </a:t>
            </a:r>
            <a:r>
              <a:rPr lang="en-GB" dirty="0" err="1"/>
              <a:t>dann</a:t>
            </a:r>
            <a:r>
              <a:rPr lang="en-GB" dirty="0"/>
              <a:t> </a:t>
            </a:r>
            <a:r>
              <a:rPr lang="en-GB" dirty="0" err="1"/>
              <a:t>bei</a:t>
            </a:r>
            <a:r>
              <a:rPr lang="en-GB" dirty="0"/>
              <a:t> </a:t>
            </a:r>
            <a:r>
              <a:rPr lang="en-GB" dirty="0" err="1"/>
              <a:t>Andern</a:t>
            </a:r>
            <a:r>
              <a:rPr lang="en-GB" dirty="0"/>
              <a:t> Kinder auf </a:t>
            </a:r>
            <a:r>
              <a:rPr lang="en-GB" dirty="0" err="1"/>
              <a:t>ge</a:t>
            </a:r>
            <a:r>
              <a:rPr lang="en-GB" dirty="0"/>
              <a:t> </a:t>
            </a:r>
            <a:r>
              <a:rPr lang="en-GB" dirty="0" err="1"/>
              <a:t>passt</a:t>
            </a:r>
            <a:r>
              <a:rPr lang="en-GB" dirty="0"/>
              <a:t>. </a:t>
            </a:r>
            <a:endParaRPr lang="en-ZA" dirty="0"/>
          </a:p>
          <a:p>
            <a:endParaRPr lang="en-US" dirty="0"/>
          </a:p>
        </p:txBody>
      </p:sp>
      <p:sp>
        <p:nvSpPr>
          <p:cNvPr id="4" name="Content Placeholder 3"/>
          <p:cNvSpPr>
            <a:spLocks noGrp="1"/>
          </p:cNvSpPr>
          <p:nvPr>
            <p:ph sz="half" idx="2"/>
          </p:nvPr>
        </p:nvSpPr>
        <p:spPr>
          <a:xfrm>
            <a:off x="4932363" y="855134"/>
            <a:ext cx="3429000" cy="5271029"/>
          </a:xfrm>
        </p:spPr>
        <p:txBody>
          <a:bodyPr>
            <a:normAutofit fontScale="92500" lnSpcReduction="20000"/>
          </a:bodyPr>
          <a:lstStyle/>
          <a:p>
            <a:r>
              <a:rPr lang="en-US" dirty="0" err="1" smtClean="0"/>
              <a:t>Mutti</a:t>
            </a:r>
            <a:r>
              <a:rPr lang="en-US" dirty="0" smtClean="0"/>
              <a:t> said on 13 Apr 2015:</a:t>
            </a:r>
            <a:endParaRPr lang="en-US" dirty="0"/>
          </a:p>
          <a:p>
            <a:r>
              <a:rPr lang="en-US" dirty="0" smtClean="0"/>
              <a:t>I went to school till </a:t>
            </a:r>
            <a:r>
              <a:rPr lang="en-US" dirty="0" err="1" smtClean="0"/>
              <a:t>Std</a:t>
            </a:r>
            <a:r>
              <a:rPr lang="en-US" dirty="0" smtClean="0"/>
              <a:t> 6. They (“The British” – meaning South Africa) had given us back our school. Then </a:t>
            </a:r>
            <a:r>
              <a:rPr lang="en-US" dirty="0" err="1" smtClean="0"/>
              <a:t>Opa</a:t>
            </a:r>
            <a:r>
              <a:rPr lang="en-US" dirty="0" smtClean="0"/>
              <a:t> had no money and I had to go and work.</a:t>
            </a:r>
          </a:p>
          <a:p>
            <a:r>
              <a:rPr lang="en-US" dirty="0" smtClean="0"/>
              <a:t>In their home I had to look after the children, - at the </a:t>
            </a:r>
            <a:r>
              <a:rPr lang="en-US" dirty="0" err="1" smtClean="0"/>
              <a:t>Wokers</a:t>
            </a:r>
            <a:r>
              <a:rPr lang="en-US" dirty="0" smtClean="0"/>
              <a:t>, (he) was the Mayor. I was unhappy there and after a few months, </a:t>
            </a:r>
            <a:r>
              <a:rPr lang="en-US" dirty="0" err="1" smtClean="0"/>
              <a:t>Opa</a:t>
            </a:r>
            <a:r>
              <a:rPr lang="en-US" dirty="0" smtClean="0"/>
              <a:t> took me back.</a:t>
            </a:r>
          </a:p>
          <a:p>
            <a:r>
              <a:rPr lang="en-US" dirty="0" smtClean="0"/>
              <a:t>I was only 14 and then looked after other children.</a:t>
            </a:r>
            <a:endParaRPr lang="en-US" dirty="0"/>
          </a:p>
        </p:txBody>
      </p:sp>
    </p:spTree>
    <p:extLst>
      <p:ext uri="{BB962C8B-B14F-4D97-AF65-F5344CB8AC3E}">
        <p14:creationId xmlns:p14="http://schemas.microsoft.com/office/powerpoint/2010/main" val="5844055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th, Ilse, Eva Jatow, in Kramersdorf ca. 1930. E00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580" y="2244344"/>
            <a:ext cx="3520440" cy="2919984"/>
          </a:xfrm>
          <a:prstGeom prst="rect">
            <a:avLst/>
          </a:prstGeom>
        </p:spPr>
      </p:pic>
      <p:pic>
        <p:nvPicPr>
          <p:cNvPr id="3" name="Picture 2" descr="Ruth und Eva Jatow am Strand, ca 19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1472" y="2531872"/>
            <a:ext cx="1819656" cy="2505456"/>
          </a:xfrm>
          <a:prstGeom prst="rect">
            <a:avLst/>
          </a:prstGeom>
        </p:spPr>
      </p:pic>
    </p:spTree>
    <p:extLst>
      <p:ext uri="{BB962C8B-B14F-4D97-AF65-F5344CB8AC3E}">
        <p14:creationId xmlns:p14="http://schemas.microsoft.com/office/powerpoint/2010/main" val="6307404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Siblings/</a:t>
            </a:r>
            <a:r>
              <a:rPr lang="en-US" sz="2000" dirty="0" err="1" smtClean="0"/>
              <a:t>Geschwister</a:t>
            </a:r>
            <a:r>
              <a:rPr lang="en-US" sz="2000" dirty="0" smtClean="0"/>
              <a:t>:</a:t>
            </a:r>
            <a:br>
              <a:rPr lang="en-US" sz="2000" dirty="0" smtClean="0"/>
            </a:br>
            <a:r>
              <a:rPr lang="en-US" sz="2000" dirty="0" smtClean="0"/>
              <a:t>Eva, Horst, Hermann, Ruth and </a:t>
            </a:r>
            <a:r>
              <a:rPr lang="en-US" sz="2000" dirty="0" err="1" smtClean="0"/>
              <a:t>Ilse</a:t>
            </a:r>
            <a:r>
              <a:rPr lang="en-US" sz="2000" dirty="0" smtClean="0"/>
              <a:t> in </a:t>
            </a:r>
            <a:r>
              <a:rPr lang="en-US" sz="2000" dirty="0" err="1" smtClean="0"/>
              <a:t>Kramersdorf</a:t>
            </a:r>
            <a:r>
              <a:rPr lang="en-US" sz="2000" dirty="0" smtClean="0"/>
              <a:t>, </a:t>
            </a:r>
            <a:r>
              <a:rPr lang="en-US" sz="2000" dirty="0" err="1" smtClean="0"/>
              <a:t>ca</a:t>
            </a:r>
            <a:r>
              <a:rPr lang="en-US" sz="2000" dirty="0" smtClean="0"/>
              <a:t> 1928</a:t>
            </a:r>
            <a:r>
              <a:rPr lang="en-US" sz="3200" dirty="0" smtClean="0"/>
              <a:t>.</a:t>
            </a:r>
            <a:endParaRPr lang="en-US" sz="3200" dirty="0"/>
          </a:p>
        </p:txBody>
      </p:sp>
      <p:pic>
        <p:nvPicPr>
          <p:cNvPr id="4" name="Content Placeholder 3" descr="Eva, Horst, Männe, Ruth u Ilse Jatow in Kramersdorf ca 1928.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404214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The </a:t>
            </a:r>
            <a:r>
              <a:rPr lang="en-US" sz="3600" dirty="0" err="1" smtClean="0"/>
              <a:t>Jatow’s</a:t>
            </a:r>
            <a:r>
              <a:rPr lang="en-US" sz="3600" dirty="0" smtClean="0"/>
              <a:t>: Ruth, mother Frieda, Hermann, father Hermann and Eva, 1930’s</a:t>
            </a:r>
            <a:endParaRPr lang="en-US" sz="3600" dirty="0"/>
          </a:p>
        </p:txBody>
      </p:sp>
      <p:pic>
        <p:nvPicPr>
          <p:cNvPr id="4" name="Content Placeholder 3" descr="KS012.jpg"/>
          <p:cNvPicPr>
            <a:picLocks noGrp="1" noChangeAspect="1"/>
          </p:cNvPicPr>
          <p:nvPr>
            <p:ph idx="1"/>
          </p:nvPr>
        </p:nvPicPr>
        <p:blipFill>
          <a:blip r:embed="rId2" cstate="email">
            <a:extLst>
              <a:ext uri="{28A0092B-C50C-407E-A947-70E740481C1C}">
                <a14:useLocalDpi xmlns:a14="http://schemas.microsoft.com/office/drawing/2010/main"/>
              </a:ext>
            </a:extLst>
          </a:blip>
          <a:srcRect l="-12278" r="-12278"/>
          <a:stretch>
            <a:fillRect/>
          </a:stretch>
        </p:blipFill>
        <p:spPr/>
      </p:pic>
    </p:spTree>
    <p:extLst>
      <p:ext uri="{BB962C8B-B14F-4D97-AF65-F5344CB8AC3E}">
        <p14:creationId xmlns:p14="http://schemas.microsoft.com/office/powerpoint/2010/main" val="35766869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2684" b="12684"/>
          <a:stretch>
            <a:fillRect/>
          </a:stretch>
        </p:blipFill>
        <p:spPr>
          <a:xfrm>
            <a:off x="23622" y="736600"/>
            <a:ext cx="9063923" cy="5389563"/>
          </a:xfrm>
        </p:spPr>
      </p:pic>
      <p:sp>
        <p:nvSpPr>
          <p:cNvPr id="5" name="TextBox 4"/>
          <p:cNvSpPr txBox="1"/>
          <p:nvPr/>
        </p:nvSpPr>
        <p:spPr>
          <a:xfrm>
            <a:off x="3721100" y="6273800"/>
            <a:ext cx="1574800" cy="369332"/>
          </a:xfrm>
          <a:prstGeom prst="rect">
            <a:avLst/>
          </a:prstGeom>
          <a:noFill/>
        </p:spPr>
        <p:txBody>
          <a:bodyPr wrap="square" rtlCol="0">
            <a:spAutoFit/>
          </a:bodyPr>
          <a:lstStyle/>
          <a:p>
            <a:pPr algn="ctr"/>
            <a:r>
              <a:rPr lang="en-US" dirty="0" smtClean="0"/>
              <a:t>1934</a:t>
            </a:r>
            <a:endParaRPr lang="en-US" dirty="0"/>
          </a:p>
        </p:txBody>
      </p:sp>
    </p:spTree>
    <p:extLst>
      <p:ext uri="{BB962C8B-B14F-4D97-AF65-F5344CB8AC3E}">
        <p14:creationId xmlns:p14="http://schemas.microsoft.com/office/powerpoint/2010/main" val="4278672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67782" y="274637"/>
            <a:ext cx="2693582" cy="6126163"/>
          </a:xfrm>
        </p:spPr>
        <p:txBody>
          <a:bodyPr anchor="t"/>
          <a:lstStyle/>
          <a:p>
            <a:pPr algn="l">
              <a:lnSpc>
                <a:spcPct val="100000"/>
              </a:lnSpc>
            </a:pPr>
            <a:r>
              <a:rPr lang="en-US" sz="2400" dirty="0" err="1" smtClean="0"/>
              <a:t>Mutti</a:t>
            </a:r>
            <a:r>
              <a:rPr lang="en-US" sz="2400" dirty="0" smtClean="0"/>
              <a:t> in Swakopmund in the 1930’s</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t>
            </a:r>
            <a:r>
              <a:rPr lang="en-US" sz="2000" dirty="0" err="1" smtClean="0"/>
              <a:t>Mutti</a:t>
            </a:r>
            <a:r>
              <a:rPr lang="en-US" sz="2000" dirty="0" smtClean="0"/>
              <a:t> front left, Ruth behind, cousins </a:t>
            </a:r>
            <a:r>
              <a:rPr lang="en-US" sz="2000" dirty="0" err="1" smtClean="0"/>
              <a:t>Hische</a:t>
            </a:r>
            <a:r>
              <a:rPr lang="en-US" sz="2000" dirty="0" smtClean="0"/>
              <a:t> and </a:t>
            </a:r>
            <a:r>
              <a:rPr lang="en-US" sz="2000" dirty="0" err="1" smtClean="0"/>
              <a:t>Liddy</a:t>
            </a:r>
            <a:r>
              <a:rPr lang="en-US" sz="2000" dirty="0" smtClean="0"/>
              <a:t>. (back right unknown)</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err="1" smtClean="0"/>
              <a:t>Mutti</a:t>
            </a:r>
            <a:r>
              <a:rPr lang="en-US" sz="2000" dirty="0" smtClean="0"/>
              <a:t>, Baas (junior), Ruth and mother Baas</a:t>
            </a:r>
            <a:endParaRPr lang="en-US" sz="20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0" y="274636"/>
            <a:ext cx="4588281" cy="6583363"/>
          </a:xfrm>
          <a:prstGeom prst="rect">
            <a:avLst/>
          </a:prstGeom>
        </p:spPr>
      </p:pic>
      <p:cxnSp>
        <p:nvCxnSpPr>
          <p:cNvPr id="10" name="Elbow Connector 9"/>
          <p:cNvCxnSpPr/>
          <p:nvPr/>
        </p:nvCxnSpPr>
        <p:spPr>
          <a:xfrm rot="10800000" flipV="1">
            <a:off x="1765300" y="3187700"/>
            <a:ext cx="4343400" cy="6604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276600" y="6121400"/>
            <a:ext cx="2832100"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9501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 </a:t>
            </a:r>
            <a:r>
              <a:rPr lang="en-US" dirty="0" err="1" smtClean="0"/>
              <a:t>Kerz</a:t>
            </a:r>
            <a:r>
              <a:rPr lang="en-US" dirty="0" smtClean="0"/>
              <a:t> and Eva </a:t>
            </a:r>
            <a:r>
              <a:rPr lang="en-US" dirty="0" err="1" smtClean="0"/>
              <a:t>Jatow</a:t>
            </a:r>
            <a:r>
              <a:rPr lang="en-US" dirty="0" smtClean="0"/>
              <a:t> </a:t>
            </a:r>
            <a:r>
              <a:rPr lang="en-US" dirty="0" err="1" smtClean="0"/>
              <a:t>ca</a:t>
            </a:r>
            <a:r>
              <a:rPr lang="en-US" dirty="0" smtClean="0"/>
              <a:t> 1938.</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Eva Kerz und Eva Jatow in Swakopmund ca19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624" y="1914821"/>
            <a:ext cx="6292843" cy="4825600"/>
          </a:xfrm>
          <a:prstGeom prst="rect">
            <a:avLst/>
          </a:prstGeom>
        </p:spPr>
      </p:pic>
    </p:spTree>
    <p:extLst>
      <p:ext uri="{BB962C8B-B14F-4D97-AF65-F5344CB8AC3E}">
        <p14:creationId xmlns:p14="http://schemas.microsoft.com/office/powerpoint/2010/main" val="41966852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8066" y="1032933"/>
            <a:ext cx="677333" cy="1930400"/>
          </a:xfrm>
        </p:spPr>
        <p:txBody>
          <a:bodyPr/>
          <a:lstStyle/>
          <a:p>
            <a:r>
              <a:rPr lang="en-US" dirty="0" smtClean="0">
                <a:solidFill>
                  <a:schemeClr val="bg1"/>
                </a:solidFill>
              </a:rPr>
              <a:t> 1928</a:t>
            </a:r>
            <a:endParaRPr lang="en-US" dirty="0">
              <a:solidFill>
                <a:schemeClr val="bg1"/>
              </a:solidFill>
            </a:endParaRPr>
          </a:p>
        </p:txBody>
      </p:sp>
      <p:pic>
        <p:nvPicPr>
          <p:cNvPr id="6" name="Content Placeholder 5" descr="Eva Jatow ca 1934.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02759" y="274637"/>
            <a:ext cx="7272338" cy="5851525"/>
          </a:xfrm>
        </p:spPr>
      </p:pic>
    </p:spTree>
    <p:extLst>
      <p:ext uri="{BB962C8B-B14F-4D97-AF65-F5344CB8AC3E}">
        <p14:creationId xmlns:p14="http://schemas.microsoft.com/office/powerpoint/2010/main" val="32353859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Mutti</a:t>
            </a:r>
            <a:r>
              <a:rPr lang="en-US" sz="2000" dirty="0" smtClean="0"/>
              <a:t>, Eva </a:t>
            </a:r>
            <a:r>
              <a:rPr lang="en-US" sz="2000" dirty="0" err="1" smtClean="0"/>
              <a:t>Jatow</a:t>
            </a:r>
            <a:r>
              <a:rPr lang="en-US" sz="2000" dirty="0" smtClean="0"/>
              <a:t>, </a:t>
            </a:r>
            <a:r>
              <a:rPr lang="en-US" sz="2000" dirty="0" err="1" smtClean="0"/>
              <a:t>Hortenführerin</a:t>
            </a:r>
            <a:r>
              <a:rPr lang="en-US" sz="2000" dirty="0" smtClean="0"/>
              <a:t> der </a:t>
            </a:r>
            <a:r>
              <a:rPr lang="en-US" sz="2000" dirty="0" err="1" smtClean="0"/>
              <a:t>Pfadfinder</a:t>
            </a:r>
            <a:r>
              <a:rPr lang="en-US" sz="2000" dirty="0" smtClean="0"/>
              <a:t> in </a:t>
            </a:r>
            <a:r>
              <a:rPr lang="en-US" sz="2000" dirty="0" err="1" smtClean="0"/>
              <a:t>Sewakopmund</a:t>
            </a:r>
            <a:r>
              <a:rPr lang="en-US" sz="2000" dirty="0" smtClean="0"/>
              <a:t>, </a:t>
            </a:r>
            <a:r>
              <a:rPr lang="en-US" sz="2000" dirty="0" err="1" smtClean="0"/>
              <a:t>ca</a:t>
            </a:r>
            <a:r>
              <a:rPr lang="en-US" sz="2000" dirty="0" smtClean="0"/>
              <a:t> 1937. “Das war </a:t>
            </a:r>
            <a:r>
              <a:rPr lang="en-US" sz="2000" dirty="0" err="1" smtClean="0"/>
              <a:t>alles</a:t>
            </a:r>
            <a:r>
              <a:rPr lang="en-US" sz="2000" dirty="0" smtClean="0"/>
              <a:t> so </a:t>
            </a:r>
            <a:r>
              <a:rPr lang="en-US" sz="2000" dirty="0" err="1" smtClean="0"/>
              <a:t>positiv</a:t>
            </a:r>
            <a:r>
              <a:rPr lang="en-US" sz="2000" dirty="0" smtClean="0"/>
              <a:t>”.</a:t>
            </a:r>
            <a:endParaRPr lang="en-US" sz="2000" dirty="0"/>
          </a:p>
        </p:txBody>
      </p:sp>
      <p:pic>
        <p:nvPicPr>
          <p:cNvPr id="4" name="Content Placeholder 3" descr="Eva Jatow, far right, Horstführerin Pfadfinder ca 1937.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855664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000" dirty="0" err="1" smtClean="0"/>
              <a:t>Mutti’s</a:t>
            </a:r>
            <a:r>
              <a:rPr lang="en-US" sz="2000" dirty="0" smtClean="0"/>
              <a:t> parents, Frieda and Hermann </a:t>
            </a:r>
            <a:r>
              <a:rPr lang="en-US" sz="2000" dirty="0" err="1" smtClean="0"/>
              <a:t>Jatow</a:t>
            </a:r>
            <a:r>
              <a:rPr lang="en-US" sz="2000" dirty="0" smtClean="0"/>
              <a:t> in Kiel, 1911 before leaving for German South West Africa, where </a:t>
            </a:r>
            <a:r>
              <a:rPr lang="en-US" sz="2000" dirty="0" err="1" smtClean="0"/>
              <a:t>Opa</a:t>
            </a:r>
            <a:r>
              <a:rPr lang="en-US" sz="2000" dirty="0" smtClean="0"/>
              <a:t> was involved in the construction of radio communication. He worked for Telefunken.</a:t>
            </a:r>
            <a:endParaRPr lang="en-US" sz="2000" dirty="0"/>
          </a:p>
        </p:txBody>
      </p:sp>
      <p:pic>
        <p:nvPicPr>
          <p:cNvPr id="4" name="Content Placeholder 3" descr="Frieda and Hermann Jatow, Kiel, before leaving for SWA in 191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91429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362" y="739588"/>
            <a:ext cx="3856037" cy="2219512"/>
          </a:xfrm>
        </p:spPr>
        <p:txBody>
          <a:bodyPr/>
          <a:lstStyle/>
          <a:p>
            <a:r>
              <a:rPr lang="en-US" sz="2000" dirty="0" smtClean="0"/>
              <a:t>“</a:t>
            </a:r>
            <a:r>
              <a:rPr lang="en-US" sz="2000" dirty="0" err="1" smtClean="0"/>
              <a:t>Knüppelweg</a:t>
            </a:r>
            <a:r>
              <a:rPr lang="en-US" sz="2000" dirty="0" smtClean="0"/>
              <a:t>”, sidewalk made of wooden planking in Swakopmund 1920’s</a:t>
            </a:r>
            <a:br>
              <a:rPr lang="en-US" sz="2000" dirty="0" smtClean="0"/>
            </a:br>
            <a:r>
              <a:rPr lang="en-US" sz="2000" dirty="0"/>
              <a:t/>
            </a:r>
            <a:br>
              <a:rPr lang="en-US" sz="2000" dirty="0"/>
            </a:br>
            <a:r>
              <a:rPr lang="en-US" sz="2000" dirty="0" smtClean="0"/>
              <a:t>Below:</a:t>
            </a:r>
            <a:br>
              <a:rPr lang="en-US" sz="2000" dirty="0" smtClean="0"/>
            </a:br>
            <a:r>
              <a:rPr lang="en-US" sz="2000" dirty="0"/>
              <a:t/>
            </a:r>
            <a:br>
              <a:rPr lang="en-US" sz="2000" dirty="0"/>
            </a:br>
            <a:r>
              <a:rPr lang="en-US" sz="2000" dirty="0" err="1" smtClean="0"/>
              <a:t>Ausflug</a:t>
            </a:r>
            <a:r>
              <a:rPr lang="en-US" sz="2000" dirty="0" smtClean="0"/>
              <a:t> in die </a:t>
            </a:r>
            <a:r>
              <a:rPr lang="en-US" sz="2000" dirty="0" err="1" smtClean="0"/>
              <a:t>Wüste</a:t>
            </a:r>
            <a:r>
              <a:rPr lang="en-US" sz="2000" dirty="0" smtClean="0"/>
              <a:t/>
            </a:r>
            <a:br>
              <a:rPr lang="en-US" sz="2000" dirty="0" smtClean="0"/>
            </a:br>
            <a:r>
              <a:rPr lang="en-US" sz="2000" dirty="0" smtClean="0"/>
              <a:t>Outing into the desert</a:t>
            </a:r>
            <a:endParaRPr lang="en-US" sz="2000" dirty="0"/>
          </a:p>
        </p:txBody>
      </p:sp>
      <p:pic>
        <p:nvPicPr>
          <p:cNvPr id="5" name="Picture Placeholder 4" descr="&quot;Knüppelweg&quot; Sidewalk, Swakopmund, 1920's.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endParaRPr lang="en-US" dirty="0"/>
          </a:p>
        </p:txBody>
      </p:sp>
      <p:pic>
        <p:nvPicPr>
          <p:cNvPr id="6" name="Picture 5" descr="Ausflug ???.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567" y="3091180"/>
            <a:ext cx="4183929" cy="2623820"/>
          </a:xfrm>
          <a:prstGeom prst="rect">
            <a:avLst/>
          </a:prstGeom>
        </p:spPr>
      </p:pic>
    </p:spTree>
    <p:extLst>
      <p:ext uri="{BB962C8B-B14F-4D97-AF65-F5344CB8AC3E}">
        <p14:creationId xmlns:p14="http://schemas.microsoft.com/office/powerpoint/2010/main" val="13137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2000" dirty="0" smtClean="0"/>
              <a:t>The arms at the top of the gross new building are all that is left of the butchery that once existed on this corner. The owner was Hungarian, </a:t>
            </a:r>
            <a:r>
              <a:rPr lang="en-US" sz="2000" smtClean="0"/>
              <a:t>Recsey. </a:t>
            </a:r>
            <a:r>
              <a:rPr lang="en-US" sz="2000" dirty="0" err="1" smtClean="0"/>
              <a:t>Mutti</a:t>
            </a:r>
            <a:r>
              <a:rPr lang="en-US" sz="2000" dirty="0" smtClean="0"/>
              <a:t> remembered his wisdom from the 1920’s:</a:t>
            </a:r>
            <a:br>
              <a:rPr lang="en-US" sz="2000" dirty="0" smtClean="0"/>
            </a:br>
            <a:r>
              <a:rPr lang="en-US" sz="2000" dirty="0" err="1" smtClean="0"/>
              <a:t>Kommt</a:t>
            </a:r>
            <a:r>
              <a:rPr lang="en-US" sz="2000" dirty="0" smtClean="0"/>
              <a:t> </a:t>
            </a:r>
            <a:r>
              <a:rPr lang="en-US" sz="2000" dirty="0" err="1" smtClean="0"/>
              <a:t>sich</a:t>
            </a:r>
            <a:r>
              <a:rPr lang="en-US" sz="2000" dirty="0" smtClean="0"/>
              <a:t> </a:t>
            </a:r>
            <a:r>
              <a:rPr lang="en-US" sz="2000" dirty="0" err="1" smtClean="0"/>
              <a:t>Regen</a:t>
            </a:r>
            <a:r>
              <a:rPr lang="en-US" sz="2000" dirty="0" smtClean="0"/>
              <a:t> </a:t>
            </a:r>
            <a:r>
              <a:rPr lang="en-US" sz="2000" dirty="0" err="1" smtClean="0"/>
              <a:t>kommt</a:t>
            </a:r>
            <a:r>
              <a:rPr lang="en-US" sz="2000" dirty="0" smtClean="0"/>
              <a:t> </a:t>
            </a:r>
            <a:r>
              <a:rPr lang="en-US" sz="2000" dirty="0" err="1" smtClean="0"/>
              <a:t>sich</a:t>
            </a:r>
            <a:r>
              <a:rPr lang="en-US" sz="2000" dirty="0" smtClean="0"/>
              <a:t> Geld, </a:t>
            </a:r>
            <a:r>
              <a:rPr lang="en-US" sz="2000" dirty="0" err="1" smtClean="0"/>
              <a:t>kommt</a:t>
            </a:r>
            <a:r>
              <a:rPr lang="en-US" sz="2000" dirty="0" smtClean="0"/>
              <a:t> </a:t>
            </a:r>
            <a:r>
              <a:rPr lang="en-US" sz="2000" dirty="0" err="1" smtClean="0"/>
              <a:t>sich</a:t>
            </a:r>
            <a:r>
              <a:rPr lang="en-US" sz="2000" dirty="0" smtClean="0"/>
              <a:t> </a:t>
            </a:r>
            <a:r>
              <a:rPr lang="en-US" sz="2000" dirty="0" err="1" smtClean="0"/>
              <a:t>kein</a:t>
            </a:r>
            <a:r>
              <a:rPr lang="en-US" sz="2000" dirty="0" smtClean="0"/>
              <a:t> </a:t>
            </a:r>
            <a:r>
              <a:rPr lang="en-US" sz="2000" dirty="0" err="1" smtClean="0"/>
              <a:t>Regen</a:t>
            </a:r>
            <a:r>
              <a:rPr lang="en-US" sz="2000" dirty="0" smtClean="0"/>
              <a:t>, </a:t>
            </a:r>
            <a:r>
              <a:rPr lang="en-US" sz="2000" dirty="0" err="1" smtClean="0"/>
              <a:t>kommt</a:t>
            </a:r>
            <a:r>
              <a:rPr lang="en-US" sz="2000" dirty="0" smtClean="0"/>
              <a:t> </a:t>
            </a:r>
            <a:r>
              <a:rPr lang="en-US" sz="2000" dirty="0" err="1" smtClean="0"/>
              <a:t>sich</a:t>
            </a:r>
            <a:r>
              <a:rPr lang="en-US" sz="2000" dirty="0" smtClean="0"/>
              <a:t> </a:t>
            </a:r>
            <a:r>
              <a:rPr lang="en-US" sz="2000" dirty="0" err="1" smtClean="0"/>
              <a:t>Rechtsanwalt</a:t>
            </a:r>
            <a:r>
              <a:rPr lang="en-US" sz="2000" dirty="0" smtClean="0"/>
              <a:t>. (When it rains there is money, when there’s no rain the lawyer comes)</a:t>
            </a:r>
            <a:endParaRPr lang="en-US" sz="2000" dirty="0"/>
          </a:p>
        </p:txBody>
      </p:sp>
      <p:pic>
        <p:nvPicPr>
          <p:cNvPr id="4" name="Content Placeholder 3" descr="IMG_080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228724" y="1967006"/>
            <a:ext cx="7272339" cy="4324257"/>
          </a:xfrm>
        </p:spPr>
      </p:pic>
    </p:spTree>
    <p:extLst>
      <p:ext uri="{BB962C8B-B14F-4D97-AF65-F5344CB8AC3E}">
        <p14:creationId xmlns:p14="http://schemas.microsoft.com/office/powerpoint/2010/main" val="41393466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Oma</a:t>
            </a:r>
            <a:r>
              <a:rPr lang="en-US" sz="2800" dirty="0" smtClean="0"/>
              <a:t> Frieda and </a:t>
            </a:r>
            <a:r>
              <a:rPr lang="en-US" sz="2800" dirty="0" err="1" smtClean="0"/>
              <a:t>Opa</a:t>
            </a:r>
            <a:r>
              <a:rPr lang="en-US" sz="2800" dirty="0" smtClean="0"/>
              <a:t> Hermann </a:t>
            </a:r>
            <a:r>
              <a:rPr lang="en-US" sz="2800" dirty="0" err="1" smtClean="0"/>
              <a:t>Jatow</a:t>
            </a:r>
            <a:r>
              <a:rPr lang="en-US" sz="2800" dirty="0" smtClean="0"/>
              <a:t> ca. 1925 in Swakopmund</a:t>
            </a:r>
            <a:endParaRPr lang="en-US" sz="2800" dirty="0"/>
          </a:p>
        </p:txBody>
      </p:sp>
      <p:pic>
        <p:nvPicPr>
          <p:cNvPr id="4" name="Content Placeholder 3" descr="Frieda und Hermann Jatow in S, ca 1925.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964245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Mutti</a:t>
            </a:r>
            <a:r>
              <a:rPr lang="en-US" sz="3200" dirty="0" smtClean="0"/>
              <a:t> and Oscar Schatz, late 1930’s. But…</a:t>
            </a:r>
            <a:endParaRPr lang="en-US" sz="3200" dirty="0"/>
          </a:p>
        </p:txBody>
      </p:sp>
      <p:pic>
        <p:nvPicPr>
          <p:cNvPr id="4" name="Content Placeholder 3" descr="Eva u Oskar Schatz.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68991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7"/>
            <a:ext cx="2171700" cy="4741863"/>
          </a:xfrm>
        </p:spPr>
        <p:txBody>
          <a:bodyPr/>
          <a:lstStyle/>
          <a:p>
            <a:pPr>
              <a:lnSpc>
                <a:spcPct val="100000"/>
              </a:lnSpc>
            </a:pPr>
            <a:r>
              <a:rPr lang="en-US" sz="2400" dirty="0" smtClean="0"/>
              <a:t>Vati und </a:t>
            </a:r>
            <a:r>
              <a:rPr lang="en-US" sz="2400" dirty="0" err="1" smtClean="0"/>
              <a:t>Mutti’s</a:t>
            </a:r>
            <a:r>
              <a:rPr lang="en-US" sz="2400" dirty="0" smtClean="0"/>
              <a:t> wedding day in 1944 with bridesmaids and boy in front of the Lutheran Church in Swakopmund</a:t>
            </a:r>
            <a:endParaRPr lang="en-US" sz="2400"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247"/>
          <a:stretch/>
        </p:blipFill>
        <p:spPr>
          <a:xfrm>
            <a:off x="3111500" y="373536"/>
            <a:ext cx="4190999" cy="6457032"/>
          </a:xfrm>
        </p:spPr>
      </p:pic>
    </p:spTree>
    <p:extLst>
      <p:ext uri="{BB962C8B-B14F-4D97-AF65-F5344CB8AC3E}">
        <p14:creationId xmlns:p14="http://schemas.microsoft.com/office/powerpoint/2010/main" val="26858486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Mutti</a:t>
            </a:r>
            <a:r>
              <a:rPr lang="en-US" sz="2800" dirty="0" smtClean="0"/>
              <a:t> und Vati on their wedding day with bridesmaid, Karin-Helga in 1944.</a:t>
            </a:r>
            <a:endParaRPr lang="en-US" sz="2800" dirty="0"/>
          </a:p>
        </p:txBody>
      </p:sp>
      <p:pic>
        <p:nvPicPr>
          <p:cNvPr id="4" name="Content Placeholder 3" descr="Eva u. Wilhelm Hochzeit 1944 in Swakop. Karin-Helga J bridesmaid.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80366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 Internierungslager WWII? Hermann Jatow 2. Reihe hinten, 2 rechtsRA002 copy.jpg"/>
          <p:cNvPicPr>
            <a:picLocks noGrp="1" noChangeAspect="1"/>
          </p:cNvPicPr>
          <p:nvPr>
            <p:ph type="pic" idx="1"/>
          </p:nvPr>
        </p:nvPicPr>
        <p:blipFill>
          <a:blip r:embed="rId2" cstate="email">
            <a:extLst>
              <a:ext uri="{28A0092B-C50C-407E-A947-70E740481C1C}">
                <a14:useLocalDpi xmlns:a14="http://schemas.microsoft.com/office/drawing/2010/main"/>
              </a:ext>
            </a:extLst>
          </a:blip>
          <a:srcRect l="-5140" r="-5140"/>
          <a:stretch>
            <a:fillRect/>
          </a:stretch>
        </p:blipFill>
        <p:spPr>
          <a:xfrm>
            <a:off x="952501" y="777239"/>
            <a:ext cx="7081422" cy="4727551"/>
          </a:xfrm>
        </p:spPr>
      </p:pic>
      <p:sp>
        <p:nvSpPr>
          <p:cNvPr id="4" name="Text Placeholder 3"/>
          <p:cNvSpPr>
            <a:spLocks noGrp="1"/>
          </p:cNvSpPr>
          <p:nvPr>
            <p:ph type="body" sz="half" idx="2"/>
          </p:nvPr>
        </p:nvSpPr>
        <p:spPr>
          <a:xfrm>
            <a:off x="1089025" y="5702300"/>
            <a:ext cx="7272338" cy="965200"/>
          </a:xfrm>
        </p:spPr>
        <p:txBody>
          <a:bodyPr/>
          <a:lstStyle/>
          <a:p>
            <a:r>
              <a:rPr lang="en-US" dirty="0" smtClean="0"/>
              <a:t>Internment camp WWII in Namibia. The camp was the former radio station </a:t>
            </a:r>
            <a:r>
              <a:rPr lang="en-US" dirty="0" err="1" smtClean="0"/>
              <a:t>Opa</a:t>
            </a:r>
            <a:r>
              <a:rPr lang="en-US" dirty="0" smtClean="0"/>
              <a:t> had help build. But within weeks they were sent to camps in South Africa.  </a:t>
            </a:r>
            <a:r>
              <a:rPr lang="en-US" dirty="0" err="1" smtClean="0"/>
              <a:t>Opa</a:t>
            </a:r>
            <a:r>
              <a:rPr lang="en-US" dirty="0" smtClean="0"/>
              <a:t> Hermann </a:t>
            </a:r>
            <a:r>
              <a:rPr lang="en-US" dirty="0" err="1" smtClean="0"/>
              <a:t>Jatow</a:t>
            </a:r>
            <a:r>
              <a:rPr lang="en-US" dirty="0" smtClean="0"/>
              <a:t> at back with white shirt. </a:t>
            </a:r>
            <a:endParaRPr lang="en-US" dirty="0"/>
          </a:p>
        </p:txBody>
      </p:sp>
    </p:spTree>
    <p:extLst>
      <p:ext uri="{BB962C8B-B14F-4D97-AF65-F5344CB8AC3E}">
        <p14:creationId xmlns:p14="http://schemas.microsoft.com/office/powerpoint/2010/main" val="38394046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 Frau Otterman of Krondahl with Opa and Oma, ca 1848 in Krondahl.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1282700" y="777240"/>
            <a:ext cx="6656105" cy="4443610"/>
          </a:xfrm>
        </p:spPr>
      </p:pic>
      <p:sp>
        <p:nvSpPr>
          <p:cNvPr id="4" name="Text Placeholder 3"/>
          <p:cNvSpPr>
            <a:spLocks noGrp="1"/>
          </p:cNvSpPr>
          <p:nvPr>
            <p:ph type="body" sz="half" idx="2"/>
          </p:nvPr>
        </p:nvSpPr>
        <p:spPr>
          <a:xfrm>
            <a:off x="1089025" y="5435600"/>
            <a:ext cx="7272338" cy="1130300"/>
          </a:xfrm>
        </p:spPr>
        <p:txBody>
          <a:bodyPr>
            <a:normAutofit lnSpcReduction="10000"/>
          </a:bodyPr>
          <a:lstStyle/>
          <a:p>
            <a:r>
              <a:rPr lang="en-US" dirty="0" smtClean="0"/>
              <a:t>Frau </a:t>
            </a:r>
            <a:r>
              <a:rPr lang="en-US" dirty="0" err="1" smtClean="0"/>
              <a:t>Otterman</a:t>
            </a:r>
            <a:r>
              <a:rPr lang="en-US" dirty="0" smtClean="0"/>
              <a:t> (?) with </a:t>
            </a:r>
            <a:r>
              <a:rPr lang="en-US" dirty="0" err="1" smtClean="0"/>
              <a:t>Opa</a:t>
            </a:r>
            <a:r>
              <a:rPr lang="en-US" dirty="0" smtClean="0"/>
              <a:t> and </a:t>
            </a:r>
            <a:r>
              <a:rPr lang="en-US" dirty="0" err="1" smtClean="0"/>
              <a:t>Oma</a:t>
            </a:r>
            <a:r>
              <a:rPr lang="en-US" dirty="0" smtClean="0"/>
              <a:t> </a:t>
            </a:r>
            <a:r>
              <a:rPr lang="en-US" dirty="0" err="1" smtClean="0"/>
              <a:t>Jatow</a:t>
            </a:r>
            <a:r>
              <a:rPr lang="en-US" dirty="0" smtClean="0"/>
              <a:t>, ca. 1947. </a:t>
            </a:r>
            <a:r>
              <a:rPr lang="en-US" dirty="0" err="1" smtClean="0"/>
              <a:t>Opa</a:t>
            </a:r>
            <a:r>
              <a:rPr lang="en-US" dirty="0" smtClean="0"/>
              <a:t> had been released from the WWII detention camp but was not allowed to return to SWA/Namibia, pending possible deportation to Germany. </a:t>
            </a:r>
            <a:r>
              <a:rPr lang="en-US" dirty="0" err="1" smtClean="0"/>
              <a:t>Oma</a:t>
            </a:r>
            <a:r>
              <a:rPr lang="en-US" dirty="0" smtClean="0"/>
              <a:t> on visit.</a:t>
            </a:r>
          </a:p>
          <a:p>
            <a:r>
              <a:rPr lang="en-US" dirty="0" smtClean="0"/>
              <a:t>The </a:t>
            </a:r>
            <a:r>
              <a:rPr lang="en-US" dirty="0" err="1"/>
              <a:t>O</a:t>
            </a:r>
            <a:r>
              <a:rPr lang="en-US" dirty="0" err="1" smtClean="0"/>
              <a:t>tterman’s</a:t>
            </a:r>
            <a:r>
              <a:rPr lang="en-US" dirty="0" smtClean="0"/>
              <a:t> of </a:t>
            </a:r>
            <a:r>
              <a:rPr lang="en-US" dirty="0" err="1" smtClean="0"/>
              <a:t>Krondahl</a:t>
            </a:r>
            <a:r>
              <a:rPr lang="en-US" dirty="0" smtClean="0"/>
              <a:t>, Rustenburg, volunteered to take </a:t>
            </a:r>
            <a:r>
              <a:rPr lang="en-US" dirty="0" err="1" smtClean="0"/>
              <a:t>Opa</a:t>
            </a:r>
            <a:r>
              <a:rPr lang="en-US" dirty="0" smtClean="0"/>
              <a:t> in.  </a:t>
            </a:r>
            <a:endParaRPr lang="en-US" dirty="0"/>
          </a:p>
        </p:txBody>
      </p:sp>
    </p:spTree>
    <p:extLst>
      <p:ext uri="{BB962C8B-B14F-4D97-AF65-F5344CB8AC3E}">
        <p14:creationId xmlns:p14="http://schemas.microsoft.com/office/powerpoint/2010/main" val="740522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6273799" y="838200"/>
            <a:ext cx="2311401" cy="4876800"/>
          </a:xfrm>
        </p:spPr>
        <p:txBody>
          <a:bodyPr/>
          <a:lstStyle/>
          <a:p>
            <a:r>
              <a:rPr lang="en-US" dirty="0" err="1" smtClean="0"/>
              <a:t>Mutti</a:t>
            </a:r>
            <a:r>
              <a:rPr lang="en-US" dirty="0" smtClean="0"/>
              <a:t>, </a:t>
            </a:r>
            <a:r>
              <a:rPr lang="en-US" dirty="0" err="1" smtClean="0"/>
              <a:t>fron</a:t>
            </a:r>
            <a:r>
              <a:rPr lang="en-US" dirty="0" smtClean="0"/>
              <a:t> left, with </a:t>
            </a:r>
            <a:r>
              <a:rPr lang="en-US" dirty="0" err="1" smtClean="0"/>
              <a:t>Immo</a:t>
            </a:r>
            <a:r>
              <a:rPr lang="en-US" dirty="0" smtClean="0"/>
              <a:t>, `</a:t>
            </a:r>
            <a:r>
              <a:rPr lang="en-US" dirty="0" err="1" smtClean="0"/>
              <a:t>heidi</a:t>
            </a:r>
            <a:r>
              <a:rPr lang="en-US" dirty="0" smtClean="0"/>
              <a:t> and Horst.</a:t>
            </a:r>
          </a:p>
          <a:p>
            <a:r>
              <a:rPr lang="en-US" dirty="0" smtClean="0"/>
              <a:t>At </a:t>
            </a:r>
            <a:r>
              <a:rPr lang="en-US" dirty="0" err="1" smtClean="0"/>
              <a:t>Mutti’s</a:t>
            </a:r>
            <a:r>
              <a:rPr lang="en-US" dirty="0" smtClean="0"/>
              <a:t> </a:t>
            </a:r>
            <a:r>
              <a:rPr lang="en-US" dirty="0" err="1" smtClean="0"/>
              <a:t>pasrents</a:t>
            </a:r>
            <a:r>
              <a:rPr lang="en-US" dirty="0" smtClean="0"/>
              <a:t> home in Rustenburg, ca. 1953</a:t>
            </a:r>
            <a:endParaRPr lang="en-US" dirty="0"/>
          </a:p>
        </p:txBody>
      </p:sp>
      <p:pic>
        <p:nvPicPr>
          <p:cNvPr id="7" name="Picture Placeholder 6" descr="KS004.jpg"/>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b="-621"/>
          <a:stretch/>
        </p:blipFill>
        <p:spPr>
          <a:xfrm>
            <a:off x="520235" y="254000"/>
            <a:ext cx="5362647" cy="5283200"/>
          </a:xfrm>
        </p:spPr>
      </p:pic>
    </p:spTree>
    <p:extLst>
      <p:ext uri="{BB962C8B-B14F-4D97-AF65-F5344CB8AC3E}">
        <p14:creationId xmlns:p14="http://schemas.microsoft.com/office/powerpoint/2010/main" val="30906806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KS082.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r>
              <a:rPr lang="en-US" dirty="0" err="1" smtClean="0"/>
              <a:t>Mutti</a:t>
            </a:r>
            <a:r>
              <a:rPr lang="en-US" dirty="0" smtClean="0"/>
              <a:t>, Vati and ‘</a:t>
            </a:r>
            <a:r>
              <a:rPr lang="en-US" dirty="0" err="1" smtClean="0"/>
              <a:t>Tante</a:t>
            </a:r>
            <a:r>
              <a:rPr lang="en-US" dirty="0" smtClean="0"/>
              <a:t>’ Elsa </a:t>
            </a:r>
            <a:r>
              <a:rPr lang="en-US" dirty="0" err="1" smtClean="0"/>
              <a:t>Merryweather</a:t>
            </a:r>
            <a:r>
              <a:rPr lang="en-US" dirty="0" smtClean="0"/>
              <a:t> in the city, Johannesburg, 1949.</a:t>
            </a:r>
            <a:endParaRPr lang="en-US" dirty="0"/>
          </a:p>
        </p:txBody>
      </p:sp>
    </p:spTree>
    <p:extLst>
      <p:ext uri="{BB962C8B-B14F-4D97-AF65-F5344CB8AC3E}">
        <p14:creationId xmlns:p14="http://schemas.microsoft.com/office/powerpoint/2010/main" val="29009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300" y="274637"/>
            <a:ext cx="3167063" cy="3433763"/>
          </a:xfrm>
        </p:spPr>
        <p:txBody>
          <a:bodyPr/>
          <a:lstStyle/>
          <a:p>
            <a:pPr>
              <a:lnSpc>
                <a:spcPct val="100000"/>
              </a:lnSpc>
            </a:pPr>
            <a:r>
              <a:rPr lang="en-US" sz="2800" dirty="0" err="1" smtClean="0"/>
              <a:t>Mutti’s</a:t>
            </a:r>
            <a:r>
              <a:rPr lang="en-US" sz="2800" dirty="0" smtClean="0"/>
              <a:t> mother, Frieda, ca. 1911 in Kiel, on the coast of the Baltic Sea, Germany</a:t>
            </a:r>
            <a:endParaRPr lang="en-US" sz="2800" dirty="0"/>
          </a:p>
        </p:txBody>
      </p:sp>
      <p:pic>
        <p:nvPicPr>
          <p:cNvPr id="4" name="Content Placeholder 3" descr="Frieda Jatow, nee Liebnitz from Kiel.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218"/>
          <a:stretch/>
        </p:blipFill>
        <p:spPr>
          <a:xfrm>
            <a:off x="1089024" y="268176"/>
            <a:ext cx="3698876" cy="5857988"/>
          </a:xfrm>
          <a:prstGeom prst="rect">
            <a:avLst/>
          </a:prstGeom>
          <a:noFill/>
          <a:ln>
            <a:noFill/>
          </a:ln>
        </p:spPr>
      </p:pic>
    </p:spTree>
    <p:extLst>
      <p:ext uri="{BB962C8B-B14F-4D97-AF65-F5344CB8AC3E}">
        <p14:creationId xmlns:p14="http://schemas.microsoft.com/office/powerpoint/2010/main" val="2639003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r>
              <a:rPr lang="en-US" dirty="0" smtClean="0"/>
              <a:t>Ca. 1952. </a:t>
            </a:r>
            <a:r>
              <a:rPr lang="en-US" dirty="0" err="1" smtClean="0"/>
              <a:t>Mutti</a:t>
            </a:r>
            <a:r>
              <a:rPr lang="en-US" dirty="0" smtClean="0"/>
              <a:t> took the picture of dad with Heidi on his arm, </a:t>
            </a:r>
            <a:r>
              <a:rPr lang="en-US" dirty="0" err="1" smtClean="0"/>
              <a:t>Immo</a:t>
            </a:r>
            <a:r>
              <a:rPr lang="en-US" dirty="0" smtClean="0"/>
              <a:t> and Horst to his side; with </a:t>
            </a:r>
            <a:r>
              <a:rPr lang="en-US" dirty="0" err="1" smtClean="0"/>
              <a:t>Senta</a:t>
            </a:r>
            <a:r>
              <a:rPr lang="en-US" dirty="0" smtClean="0"/>
              <a:t> the dog at the back of the home of the grandparents in Rustenburg, old stables converted.</a:t>
            </a:r>
          </a:p>
          <a:p>
            <a:r>
              <a:rPr lang="en-US" dirty="0" smtClean="0"/>
              <a:t>The car is a 1949 Chevrolet </a:t>
            </a:r>
            <a:r>
              <a:rPr lang="en-US" dirty="0" err="1" smtClean="0"/>
              <a:t>Fleetline</a:t>
            </a:r>
            <a:r>
              <a:rPr lang="en-US" dirty="0" smtClean="0"/>
              <a:t>.</a:t>
            </a:r>
            <a:endParaRPr lang="en-US" dirty="0"/>
          </a:p>
        </p:txBody>
      </p:sp>
    </p:spTree>
    <p:extLst>
      <p:ext uri="{BB962C8B-B14F-4D97-AF65-F5344CB8AC3E}">
        <p14:creationId xmlns:p14="http://schemas.microsoft.com/office/powerpoint/2010/main" val="15793726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KS071.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endParaRPr lang="en-US" dirty="0"/>
          </a:p>
        </p:txBody>
      </p:sp>
      <p:pic>
        <p:nvPicPr>
          <p:cNvPr id="6" name="Picture 5" descr="KS0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6699" y="340360"/>
            <a:ext cx="4284663" cy="293878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363" y="3674392"/>
            <a:ext cx="3797300" cy="2779748"/>
          </a:xfrm>
          <a:prstGeom prst="rect">
            <a:avLst/>
          </a:prstGeom>
        </p:spPr>
      </p:pic>
      <p:sp>
        <p:nvSpPr>
          <p:cNvPr id="8" name="TextBox 7"/>
          <p:cNvSpPr txBox="1"/>
          <p:nvPr/>
        </p:nvSpPr>
        <p:spPr>
          <a:xfrm>
            <a:off x="914399" y="5829300"/>
            <a:ext cx="4017963" cy="369332"/>
          </a:xfrm>
          <a:prstGeom prst="rect">
            <a:avLst/>
          </a:prstGeom>
          <a:noFill/>
        </p:spPr>
        <p:txBody>
          <a:bodyPr wrap="square" rtlCol="0">
            <a:spAutoFit/>
          </a:bodyPr>
          <a:lstStyle/>
          <a:p>
            <a:r>
              <a:rPr lang="en-US" dirty="0" smtClean="0"/>
              <a:t>The long road to Namibia, every year.</a:t>
            </a:r>
            <a:endParaRPr lang="en-US" dirty="0"/>
          </a:p>
        </p:txBody>
      </p:sp>
    </p:spTree>
    <p:extLst>
      <p:ext uri="{BB962C8B-B14F-4D97-AF65-F5344CB8AC3E}">
        <p14:creationId xmlns:p14="http://schemas.microsoft.com/office/powerpoint/2010/main" val="12122468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4686300"/>
            <a:ext cx="7713663" cy="1028700"/>
          </a:xfrm>
        </p:spPr>
        <p:txBody>
          <a:bodyPr/>
          <a:lstStyle/>
          <a:p>
            <a:pPr>
              <a:lnSpc>
                <a:spcPct val="90000"/>
              </a:lnSpc>
            </a:pPr>
            <a:r>
              <a:rPr lang="en-US" sz="2000" dirty="0" smtClean="0"/>
              <a:t>Holiday in Port Shepstone, Natal south coast, </a:t>
            </a:r>
            <a:r>
              <a:rPr lang="en-US" sz="2000" dirty="0" err="1" smtClean="0"/>
              <a:t>ca</a:t>
            </a:r>
            <a:r>
              <a:rPr lang="en-US" sz="2000" dirty="0" smtClean="0"/>
              <a:t> 1953. And on the veranda, Louis Botha Ave, Johannesburg, of </a:t>
            </a:r>
            <a:r>
              <a:rPr lang="en-US" sz="2000" dirty="0" err="1" smtClean="0"/>
              <a:t>Mr</a:t>
            </a:r>
            <a:r>
              <a:rPr lang="en-US" sz="2000" dirty="0" smtClean="0"/>
              <a:t> Kempton-Jones, ca. 1951.</a:t>
            </a:r>
            <a:endParaRPr lang="en-US" sz="2000" dirty="0"/>
          </a:p>
        </p:txBody>
      </p:sp>
      <p:pic>
        <p:nvPicPr>
          <p:cNvPr id="5" name="Picture Placeholder 4" descr="KS124.jpg"/>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t="-3744" b="-1212"/>
          <a:stretch/>
        </p:blipFill>
        <p:spPr>
          <a:xfrm>
            <a:off x="27801" y="779929"/>
            <a:ext cx="5313793" cy="3601571"/>
          </a:xfrm>
        </p:spPr>
      </p:pic>
      <p:sp>
        <p:nvSpPr>
          <p:cNvPr id="4" name="Text Placeholder 3"/>
          <p:cNvSpPr>
            <a:spLocks noGrp="1"/>
          </p:cNvSpPr>
          <p:nvPr>
            <p:ph type="body" sz="half" idx="2"/>
          </p:nvPr>
        </p:nvSpPr>
        <p:spPr>
          <a:xfrm>
            <a:off x="203201" y="4686300"/>
            <a:ext cx="3454400" cy="1028700"/>
          </a:xfrm>
        </p:spPr>
        <p:txBody>
          <a:bodyPr/>
          <a:lstStyle/>
          <a:p>
            <a:endParaRPr lang="en-US" dirty="0"/>
          </a:p>
        </p:txBody>
      </p:sp>
      <p:pic>
        <p:nvPicPr>
          <p:cNvPr id="6" name="Picture 5" descr="KS12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2176" y="779929"/>
            <a:ext cx="2670048" cy="3486912"/>
          </a:xfrm>
          <a:prstGeom prst="rect">
            <a:avLst/>
          </a:prstGeom>
        </p:spPr>
      </p:pic>
    </p:spTree>
    <p:extLst>
      <p:ext uri="{BB962C8B-B14F-4D97-AF65-F5344CB8AC3E}">
        <p14:creationId xmlns:p14="http://schemas.microsoft.com/office/powerpoint/2010/main" val="24216535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0" y="274637"/>
            <a:ext cx="3090863" cy="5821363"/>
          </a:xfrm>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6210299" y="1816100"/>
            <a:ext cx="2151063" cy="4310063"/>
          </a:xfrm>
        </p:spPr>
        <p:txBody>
          <a:bodyPr>
            <a:normAutofit/>
          </a:bodyPr>
          <a:lstStyle/>
          <a:p>
            <a:r>
              <a:rPr lang="en-US" sz="2400" dirty="0" smtClean="0"/>
              <a:t>Horst und </a:t>
            </a:r>
            <a:r>
              <a:rPr lang="en-US" sz="2400" dirty="0" err="1" smtClean="0"/>
              <a:t>Mutti</a:t>
            </a:r>
            <a:r>
              <a:rPr lang="en-US" sz="2400" dirty="0" smtClean="0"/>
              <a:t> an der </a:t>
            </a:r>
            <a:r>
              <a:rPr lang="en-US" sz="2400" dirty="0" err="1" smtClean="0"/>
              <a:t>Mohle</a:t>
            </a:r>
            <a:r>
              <a:rPr lang="en-US" sz="2400" dirty="0" smtClean="0"/>
              <a:t>, ca. 1992.</a:t>
            </a:r>
            <a:endParaRPr lang="en-US" sz="2400" dirty="0"/>
          </a:p>
        </p:txBody>
      </p:sp>
      <p:pic>
        <p:nvPicPr>
          <p:cNvPr id="5" name="Picture 4" descr="IMG_022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0163"/>
            <a:ext cx="5956300" cy="6096000"/>
          </a:xfrm>
          <a:prstGeom prst="rect">
            <a:avLst/>
          </a:prstGeom>
        </p:spPr>
      </p:pic>
    </p:spTree>
    <p:extLst>
      <p:ext uri="{BB962C8B-B14F-4D97-AF65-F5344CB8AC3E}">
        <p14:creationId xmlns:p14="http://schemas.microsoft.com/office/powerpoint/2010/main" val="22996190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501" y="233363"/>
            <a:ext cx="3725862" cy="2852737"/>
          </a:xfrm>
        </p:spPr>
        <p:txBody>
          <a:bodyPr/>
          <a:lstStyle/>
          <a:p>
            <a:r>
              <a:rPr lang="en-US" sz="1800" dirty="0" smtClean="0"/>
              <a:t>Christine with </a:t>
            </a:r>
            <a:r>
              <a:rPr lang="en-US" sz="1800" dirty="0" err="1" smtClean="0"/>
              <a:t>Mutti</a:t>
            </a:r>
            <a:r>
              <a:rPr lang="en-US" sz="1800" dirty="0" smtClean="0"/>
              <a:t> at </a:t>
            </a:r>
            <a:r>
              <a:rPr lang="en-US" sz="1800" dirty="0" err="1" smtClean="0"/>
              <a:t>Hansa</a:t>
            </a:r>
            <a:r>
              <a:rPr lang="en-US" sz="1800" dirty="0" smtClean="0"/>
              <a:t> Hotel on </a:t>
            </a:r>
            <a:r>
              <a:rPr lang="en-US" sz="1800" dirty="0" err="1" smtClean="0"/>
              <a:t>Mutti’s</a:t>
            </a:r>
            <a:r>
              <a:rPr lang="en-US" sz="1800" dirty="0" smtClean="0"/>
              <a:t> birthday 2014</a:t>
            </a:r>
            <a:br>
              <a:rPr lang="en-US" sz="1800" dirty="0" smtClean="0"/>
            </a:br>
            <a:r>
              <a:rPr lang="en-US" sz="1800" dirty="0"/>
              <a:t/>
            </a:r>
            <a:br>
              <a:rPr lang="en-US" sz="1800" dirty="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smtClean="0"/>
              <a:t>Heidi and </a:t>
            </a:r>
            <a:r>
              <a:rPr lang="en-US" sz="1800" dirty="0" err="1" smtClean="0"/>
              <a:t>Mutti</a:t>
            </a:r>
            <a:r>
              <a:rPr lang="en-US" sz="1800" dirty="0"/>
              <a:t/>
            </a:r>
            <a:br>
              <a:rPr lang="en-US" sz="1800" dirty="0"/>
            </a:br>
            <a:endParaRPr lang="en-US" sz="1800" dirty="0"/>
          </a:p>
        </p:txBody>
      </p:sp>
      <p:pic>
        <p:nvPicPr>
          <p:cNvPr id="5" name="Picture Placeholder 4" descr="Christine toasting Mutti at Hansa Hotel, Apr 2014.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274638" y="233363"/>
            <a:ext cx="4030662" cy="4334600"/>
          </a:xfrm>
        </p:spPr>
      </p:pic>
      <p:sp>
        <p:nvSpPr>
          <p:cNvPr id="4" name="Text Placeholder 3"/>
          <p:cNvSpPr>
            <a:spLocks noGrp="1"/>
          </p:cNvSpPr>
          <p:nvPr>
            <p:ph type="body" sz="half" idx="2"/>
          </p:nvPr>
        </p:nvSpPr>
        <p:spPr>
          <a:xfrm>
            <a:off x="6146799" y="3619500"/>
            <a:ext cx="2214563" cy="2095500"/>
          </a:xfrm>
        </p:spPr>
        <p:txBody>
          <a:bodyPr/>
          <a:lstStyle/>
          <a:p>
            <a:endParaRPr lang="en-US" dirty="0"/>
          </a:p>
        </p:txBody>
      </p:sp>
      <p:pic>
        <p:nvPicPr>
          <p:cNvPr id="6" name="Picture 5" descr="DSCN17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666" y="3276600"/>
            <a:ext cx="4588933" cy="3441700"/>
          </a:xfrm>
          <a:prstGeom prst="rect">
            <a:avLst/>
          </a:prstGeom>
        </p:spPr>
      </p:pic>
    </p:spTree>
    <p:extLst>
      <p:ext uri="{BB962C8B-B14F-4D97-AF65-F5344CB8AC3E}">
        <p14:creationId xmlns:p14="http://schemas.microsoft.com/office/powerpoint/2010/main" val="5380974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Horst, </a:t>
            </a:r>
            <a:r>
              <a:rPr lang="en-US" sz="2400" dirty="0" err="1" smtClean="0"/>
              <a:t>Mutti</a:t>
            </a:r>
            <a:r>
              <a:rPr lang="en-US" sz="2400" dirty="0" smtClean="0"/>
              <a:t>, Heidi und Marc, 1995</a:t>
            </a:r>
            <a:endParaRPr lang="en-US" sz="2400" dirty="0"/>
          </a:p>
        </p:txBody>
      </p:sp>
      <p:sp>
        <p:nvSpPr>
          <p:cNvPr id="4" name="Text Placeholder 3"/>
          <p:cNvSpPr>
            <a:spLocks noGrp="1"/>
          </p:cNvSpPr>
          <p:nvPr>
            <p:ph type="body" idx="1"/>
          </p:nvPr>
        </p:nvSpPr>
        <p:spPr/>
        <p:txBody>
          <a:bodyPr>
            <a:normAutofit fontScale="70000" lnSpcReduction="20000"/>
          </a:bodyPr>
          <a:lstStyle/>
          <a:p>
            <a:pPr algn="l"/>
            <a:r>
              <a:rPr lang="en-US" dirty="0" err="1" smtClean="0"/>
              <a:t>Mutti</a:t>
            </a:r>
            <a:r>
              <a:rPr lang="en-US" dirty="0" smtClean="0"/>
              <a:t> with </a:t>
            </a:r>
            <a:r>
              <a:rPr lang="en-US" dirty="0" err="1" smtClean="0"/>
              <a:t>Heid</a:t>
            </a:r>
            <a:r>
              <a:rPr lang="en-US" dirty="0" smtClean="0"/>
              <a:t> and Horst outside her cottage at the Lions Home ca. 1995</a:t>
            </a:r>
            <a:endParaRPr lang="en-US" dirty="0"/>
          </a:p>
        </p:txBody>
      </p:sp>
      <p:pic>
        <p:nvPicPr>
          <p:cNvPr id="5" name="Picture Placeholder 4" descr="IMG_0228.JPG"/>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p:pic>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a:xfrm>
            <a:off x="4932363" y="3492500"/>
            <a:ext cx="3429000" cy="2633662"/>
          </a:xfrm>
        </p:spPr>
        <p:txBody>
          <a:bodyPr/>
          <a:lstStyle/>
          <a:p>
            <a:r>
              <a:rPr lang="en-US" dirty="0" err="1" smtClean="0"/>
              <a:t>Mutti</a:t>
            </a:r>
            <a:r>
              <a:rPr lang="en-US" dirty="0" smtClean="0"/>
              <a:t> with Heidi, grandson Marc and Horst in </a:t>
            </a:r>
            <a:r>
              <a:rPr lang="en-US" dirty="0" err="1" smtClean="0"/>
              <a:t>Swakopund</a:t>
            </a:r>
            <a:r>
              <a:rPr lang="en-US" dirty="0" smtClean="0"/>
              <a:t>, ca. 1996.</a:t>
            </a:r>
            <a:endParaRPr lang="en-US" dirty="0"/>
          </a:p>
        </p:txBody>
      </p:sp>
      <p:pic>
        <p:nvPicPr>
          <p:cNvPr id="6" name="Picture 5" descr="IMG_023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1400" y="889000"/>
            <a:ext cx="5918200" cy="2413000"/>
          </a:xfrm>
          <a:prstGeom prst="rect">
            <a:avLst/>
          </a:prstGeom>
        </p:spPr>
      </p:pic>
    </p:spTree>
    <p:extLst>
      <p:ext uri="{BB962C8B-B14F-4D97-AF65-F5344CB8AC3E}">
        <p14:creationId xmlns:p14="http://schemas.microsoft.com/office/powerpoint/2010/main" val="4781761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descr="IMG_0671.JPG"/>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3"/>
          </p:nvPr>
        </p:nvSpPr>
        <p:spPr/>
        <p:txBody>
          <a:bodyPr/>
          <a:lstStyle/>
          <a:p>
            <a:endParaRPr lang="en-US"/>
          </a:p>
        </p:txBody>
      </p:sp>
      <p:pic>
        <p:nvPicPr>
          <p:cNvPr id="8" name="Content Placeholder 7" descr="IMG_0626.JPG"/>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844394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7"/>
            <a:ext cx="7272339" cy="652463"/>
          </a:xfrm>
        </p:spPr>
        <p:txBody>
          <a:bodyPr/>
          <a:lstStyle/>
          <a:p>
            <a:endParaRPr lang="en-US" dirty="0"/>
          </a:p>
        </p:txBody>
      </p:sp>
      <p:sp>
        <p:nvSpPr>
          <p:cNvPr id="3" name="Text Placeholder 2"/>
          <p:cNvSpPr>
            <a:spLocks noGrp="1"/>
          </p:cNvSpPr>
          <p:nvPr>
            <p:ph type="body" idx="1"/>
          </p:nvPr>
        </p:nvSpPr>
        <p:spPr>
          <a:xfrm>
            <a:off x="1089024" y="1257300"/>
            <a:ext cx="3429000" cy="1258467"/>
          </a:xfrm>
        </p:spPr>
        <p:txBody>
          <a:bodyPr/>
          <a:lstStyle/>
          <a:p>
            <a:r>
              <a:rPr lang="en-US" sz="2000" dirty="0" smtClean="0"/>
              <a:t>The cottage at the Lions Home where </a:t>
            </a:r>
            <a:r>
              <a:rPr lang="en-US" sz="2000" dirty="0" err="1" smtClean="0"/>
              <a:t>Mutti</a:t>
            </a:r>
            <a:r>
              <a:rPr lang="en-US" sz="2000" dirty="0" smtClean="0"/>
              <a:t> stayed for ca. 30 years</a:t>
            </a:r>
            <a:endParaRPr lang="en-US" sz="2000" dirty="0"/>
          </a:p>
        </p:txBody>
      </p:sp>
      <p:pic>
        <p:nvPicPr>
          <p:cNvPr id="7" name="Content Placeholder 6" descr="IMG_0777.JPG"/>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3"/>
          </p:nvPr>
        </p:nvSpPr>
        <p:spPr>
          <a:xfrm>
            <a:off x="4932363" y="1257300"/>
            <a:ext cx="3429000" cy="1258467"/>
          </a:xfrm>
        </p:spPr>
        <p:txBody>
          <a:bodyPr/>
          <a:lstStyle/>
          <a:p>
            <a:r>
              <a:rPr lang="en-US" sz="2000" dirty="0" smtClean="0"/>
              <a:t>The corner in her flat where she read and did countless cross-word puzzles.</a:t>
            </a:r>
            <a:endParaRPr lang="en-US" sz="2000" dirty="0"/>
          </a:p>
        </p:txBody>
      </p:sp>
      <p:pic>
        <p:nvPicPr>
          <p:cNvPr id="8" name="Content Placeholder 7" descr="IMG_0779.JPG"/>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505246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0" y="203200"/>
            <a:ext cx="4254499" cy="1826768"/>
          </a:xfrm>
        </p:spPr>
        <p:txBody>
          <a:bodyPr/>
          <a:lstStyle/>
          <a:p>
            <a:r>
              <a:rPr lang="en-US" sz="2400" dirty="0" smtClean="0"/>
              <a:t>2006, </a:t>
            </a:r>
            <a:r>
              <a:rPr lang="en-US" sz="2400" dirty="0" err="1" smtClean="0"/>
              <a:t>Mutti’s</a:t>
            </a:r>
            <a:r>
              <a:rPr lang="en-US" sz="2400" dirty="0" smtClean="0"/>
              <a:t> 90</a:t>
            </a:r>
            <a:r>
              <a:rPr lang="en-US" sz="2400" baseline="30000" dirty="0" smtClean="0"/>
              <a:t>th</a:t>
            </a:r>
            <a:r>
              <a:rPr lang="en-US" sz="2400" dirty="0" smtClean="0"/>
              <a:t> birthday in Cape Town. Carl and </a:t>
            </a:r>
            <a:r>
              <a:rPr lang="en-US" sz="2400" dirty="0" err="1" smtClean="0"/>
              <a:t>Tusha’s</a:t>
            </a:r>
            <a:r>
              <a:rPr lang="en-US" sz="2400" dirty="0" smtClean="0"/>
              <a:t> marriage took place days earlier</a:t>
            </a:r>
            <a:endParaRPr lang="en-US" sz="2400" dirty="0"/>
          </a:p>
        </p:txBody>
      </p:sp>
      <p:pic>
        <p:nvPicPr>
          <p:cNvPr id="5" name="Picture Placeholder 4" descr="IMG_0318.JPG"/>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t="-3187" b="-516"/>
          <a:stretch/>
        </p:blipFill>
        <p:spPr>
          <a:xfrm>
            <a:off x="1168400" y="1130300"/>
            <a:ext cx="3132836" cy="2667000"/>
          </a:xfrm>
        </p:spPr>
      </p:pic>
      <p:sp>
        <p:nvSpPr>
          <p:cNvPr id="4" name="Text Placeholder 3"/>
          <p:cNvSpPr>
            <a:spLocks noGrp="1"/>
          </p:cNvSpPr>
          <p:nvPr>
            <p:ph type="body" sz="half" idx="2"/>
          </p:nvPr>
        </p:nvSpPr>
        <p:spPr/>
        <p:txBody>
          <a:bodyPr/>
          <a:lstStyle/>
          <a:p>
            <a:endParaRPr lang="en-US"/>
          </a:p>
        </p:txBody>
      </p:sp>
      <p:pic>
        <p:nvPicPr>
          <p:cNvPr id="6" name="Picture 5" descr="IMG_031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7136" y="2197100"/>
            <a:ext cx="4525264" cy="3641725"/>
          </a:xfrm>
          <a:prstGeom prst="rect">
            <a:avLst/>
          </a:prstGeom>
        </p:spPr>
      </p:pic>
    </p:spTree>
    <p:extLst>
      <p:ext uri="{BB962C8B-B14F-4D97-AF65-F5344CB8AC3E}">
        <p14:creationId xmlns:p14="http://schemas.microsoft.com/office/powerpoint/2010/main" val="38335988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IMG_0319.JPG"/>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812800" y="2641600"/>
            <a:ext cx="2540000" cy="3949700"/>
          </a:xfrm>
        </p:spPr>
      </p:pic>
      <p:sp>
        <p:nvSpPr>
          <p:cNvPr id="4" name="Text Placeholder 3"/>
          <p:cNvSpPr>
            <a:spLocks noGrp="1"/>
          </p:cNvSpPr>
          <p:nvPr>
            <p:ph type="body" sz="half" idx="2"/>
          </p:nvPr>
        </p:nvSpPr>
        <p:spPr/>
        <p:txBody>
          <a:bodyPr/>
          <a:lstStyle/>
          <a:p>
            <a:endParaRPr lang="en-US" dirty="0"/>
          </a:p>
        </p:txBody>
      </p:sp>
      <p:pic>
        <p:nvPicPr>
          <p:cNvPr id="6" name="Picture 5" descr="IMG_032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7900" y="739588"/>
            <a:ext cx="5626100" cy="4787746"/>
          </a:xfrm>
          <a:prstGeom prst="rect">
            <a:avLst/>
          </a:prstGeom>
        </p:spPr>
      </p:pic>
    </p:spTree>
    <p:extLst>
      <p:ext uri="{BB962C8B-B14F-4D97-AF65-F5344CB8AC3E}">
        <p14:creationId xmlns:p14="http://schemas.microsoft.com/office/powerpoint/2010/main" val="27844847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S023.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333"/>
          <a:stretch/>
        </p:blipFill>
        <p:spPr>
          <a:xfrm>
            <a:off x="898524" y="1613646"/>
            <a:ext cx="7272339" cy="3225801"/>
          </a:xfrm>
        </p:spPr>
      </p:pic>
      <p:sp>
        <p:nvSpPr>
          <p:cNvPr id="5" name="TextBox 4"/>
          <p:cNvSpPr txBox="1"/>
          <p:nvPr/>
        </p:nvSpPr>
        <p:spPr>
          <a:xfrm>
            <a:off x="898523" y="5448300"/>
            <a:ext cx="7272339" cy="646331"/>
          </a:xfrm>
          <a:prstGeom prst="rect">
            <a:avLst/>
          </a:prstGeom>
          <a:noFill/>
        </p:spPr>
        <p:txBody>
          <a:bodyPr wrap="square" rtlCol="0">
            <a:spAutoFit/>
          </a:bodyPr>
          <a:lstStyle/>
          <a:p>
            <a:r>
              <a:rPr lang="en-US" dirty="0" err="1" smtClean="0"/>
              <a:t>Mutti</a:t>
            </a:r>
            <a:r>
              <a:rPr lang="en-US" dirty="0" smtClean="0"/>
              <a:t> held by </a:t>
            </a:r>
            <a:r>
              <a:rPr lang="en-US" dirty="0" err="1" smtClean="0"/>
              <a:t>Oma</a:t>
            </a:r>
            <a:r>
              <a:rPr lang="en-US" dirty="0" smtClean="0"/>
              <a:t>, then </a:t>
            </a:r>
            <a:r>
              <a:rPr lang="en-US" dirty="0" err="1" smtClean="0"/>
              <a:t>Mutti’s</a:t>
            </a:r>
            <a:r>
              <a:rPr lang="en-US" dirty="0" smtClean="0"/>
              <a:t> sister </a:t>
            </a:r>
            <a:r>
              <a:rPr lang="en-US" dirty="0" err="1" smtClean="0"/>
              <a:t>Ilse</a:t>
            </a:r>
            <a:r>
              <a:rPr lang="en-US" dirty="0" smtClean="0"/>
              <a:t>, brother Horst and </a:t>
            </a:r>
            <a:r>
              <a:rPr lang="en-US" dirty="0" err="1" smtClean="0"/>
              <a:t>Opa</a:t>
            </a:r>
            <a:r>
              <a:rPr lang="en-US" dirty="0" smtClean="0"/>
              <a:t> with Ruth, ca. 191917 in Windhoek.</a:t>
            </a:r>
            <a:endParaRPr lang="en-US" dirty="0"/>
          </a:p>
        </p:txBody>
      </p:sp>
    </p:spTree>
    <p:extLst>
      <p:ext uri="{BB962C8B-B14F-4D97-AF65-F5344CB8AC3E}">
        <p14:creationId xmlns:p14="http://schemas.microsoft.com/office/powerpoint/2010/main" val="7921162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1" y="3835400"/>
            <a:ext cx="5956300" cy="1701800"/>
          </a:xfrm>
        </p:spPr>
        <p:txBody>
          <a:bodyPr/>
          <a:lstStyle/>
          <a:p>
            <a:r>
              <a:rPr lang="en-US" dirty="0" err="1" smtClean="0"/>
              <a:t>Mutti</a:t>
            </a:r>
            <a:r>
              <a:rPr lang="en-US" dirty="0" smtClean="0"/>
              <a:t> with granddaughters Tamara and </a:t>
            </a:r>
            <a:r>
              <a:rPr lang="en-US" dirty="0" err="1" smtClean="0"/>
              <a:t>Zindzi</a:t>
            </a:r>
            <a:r>
              <a:rPr lang="en-US" dirty="0" smtClean="0"/>
              <a:t>, 2006 in Cape Town</a:t>
            </a:r>
            <a:endParaRPr lang="en-US" dirty="0"/>
          </a:p>
        </p:txBody>
      </p:sp>
      <p:pic>
        <p:nvPicPr>
          <p:cNvPr id="5" name="Picture Placeholder 4" descr="IMG_0323.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642100" y="3347692"/>
            <a:ext cx="2218436" cy="3192808"/>
          </a:xfrm>
        </p:spPr>
      </p:pic>
      <p:sp>
        <p:nvSpPr>
          <p:cNvPr id="4" name="Text Placeholder 3"/>
          <p:cNvSpPr>
            <a:spLocks noGrp="1"/>
          </p:cNvSpPr>
          <p:nvPr>
            <p:ph type="body" sz="half" idx="2"/>
          </p:nvPr>
        </p:nvSpPr>
        <p:spPr>
          <a:xfrm rot="535181">
            <a:off x="7370468" y="1614284"/>
            <a:ext cx="1498515" cy="1576127"/>
          </a:xfrm>
        </p:spPr>
        <p:txBody>
          <a:bodyPr anchor="b">
            <a:normAutofit/>
          </a:bodyPr>
          <a:lstStyle/>
          <a:p>
            <a:r>
              <a:rPr lang="en-US" sz="1600" dirty="0" err="1" smtClean="0"/>
              <a:t>Mutti’s</a:t>
            </a:r>
            <a:r>
              <a:rPr lang="en-US" sz="1600" dirty="0" smtClean="0"/>
              <a:t> pride and joy. her garden in Swakopmund</a:t>
            </a:r>
            <a:endParaRPr lang="en-US" sz="1600" dirty="0"/>
          </a:p>
        </p:txBody>
      </p:sp>
      <p:pic>
        <p:nvPicPr>
          <p:cNvPr id="6" name="Picture 5" descr="IMG_0441_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600" y="114300"/>
            <a:ext cx="7010400" cy="3606800"/>
          </a:xfrm>
          <a:prstGeom prst="rect">
            <a:avLst/>
          </a:prstGeom>
        </p:spPr>
      </p:pic>
    </p:spTree>
    <p:extLst>
      <p:ext uri="{BB962C8B-B14F-4D97-AF65-F5344CB8AC3E}">
        <p14:creationId xmlns:p14="http://schemas.microsoft.com/office/powerpoint/2010/main" val="211311924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363" y="203200"/>
            <a:ext cx="4046538" cy="2146300"/>
          </a:xfrm>
        </p:spPr>
        <p:txBody>
          <a:bodyPr anchor="t"/>
          <a:lstStyle/>
          <a:p>
            <a:r>
              <a:rPr lang="en-US" sz="2000" dirty="0" err="1" smtClean="0"/>
              <a:t>Immo</a:t>
            </a:r>
            <a:r>
              <a:rPr lang="en-US" sz="2000" dirty="0" smtClean="0"/>
              <a:t>, </a:t>
            </a:r>
            <a:r>
              <a:rPr lang="en-US" sz="2000" dirty="0" err="1" smtClean="0"/>
              <a:t>Mutti</a:t>
            </a:r>
            <a:r>
              <a:rPr lang="en-US" sz="2000" dirty="0" smtClean="0"/>
              <a:t>, Carl, </a:t>
            </a:r>
            <a:r>
              <a:rPr lang="en-US" sz="2000" dirty="0" err="1" smtClean="0"/>
              <a:t>Tusha</a:t>
            </a:r>
            <a:r>
              <a:rPr lang="en-US" sz="2000" dirty="0" smtClean="0"/>
              <a:t> and Heidi at Groot </a:t>
            </a:r>
            <a:r>
              <a:rPr lang="en-US" sz="2000" dirty="0" err="1" smtClean="0"/>
              <a:t>Constantion</a:t>
            </a:r>
            <a:r>
              <a:rPr lang="en-US" sz="2000" dirty="0" smtClean="0"/>
              <a:t> where </a:t>
            </a:r>
            <a:r>
              <a:rPr lang="en-US" sz="2000" dirty="0" err="1" smtClean="0"/>
              <a:t>Tusha</a:t>
            </a:r>
            <a:r>
              <a:rPr lang="en-US" sz="2000" dirty="0" smtClean="0"/>
              <a:t> and Carl married.</a:t>
            </a:r>
            <a:br>
              <a:rPr lang="en-US" sz="2000" dirty="0" smtClean="0"/>
            </a:br>
            <a:r>
              <a:rPr lang="en-US" sz="2000" dirty="0" err="1" smtClean="0"/>
              <a:t>Immo</a:t>
            </a:r>
            <a:r>
              <a:rPr lang="en-US" sz="2000" dirty="0" smtClean="0"/>
              <a:t> and Heidi are the parents of </a:t>
            </a:r>
            <a:r>
              <a:rPr lang="en-US" sz="2000" dirty="0" err="1" smtClean="0"/>
              <a:t>Tusha</a:t>
            </a:r>
            <a:r>
              <a:rPr lang="en-US" sz="2000" dirty="0" smtClean="0"/>
              <a:t>. </a:t>
            </a:r>
            <a:endParaRPr lang="en-US" sz="2000" dirty="0"/>
          </a:p>
        </p:txBody>
      </p:sp>
      <p:pic>
        <p:nvPicPr>
          <p:cNvPr id="5" name="Picture Placeholder 4" descr="IMG_0459.JPG"/>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t="-720" b="-1009"/>
          <a:stretch/>
        </p:blipFill>
        <p:spPr>
          <a:xfrm>
            <a:off x="580135" y="1336488"/>
            <a:ext cx="7023129" cy="5358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5546778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5" name="Picture 4" descr="IMG_046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0"/>
            <a:ext cx="8128000" cy="6096000"/>
          </a:xfrm>
          <a:prstGeom prst="rect">
            <a:avLst/>
          </a:prstGeom>
        </p:spPr>
      </p:pic>
    </p:spTree>
    <p:extLst>
      <p:ext uri="{BB962C8B-B14F-4D97-AF65-F5344CB8AC3E}">
        <p14:creationId xmlns:p14="http://schemas.microsoft.com/office/powerpoint/2010/main" val="15261501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toast to in celebration of being 93 </a:t>
            </a:r>
            <a:endParaRPr lang="en-US" dirty="0"/>
          </a:p>
        </p:txBody>
      </p:sp>
      <p:pic>
        <p:nvPicPr>
          <p:cNvPr id="5" name="Picture Placeholder 4" descr="Here's to my 93rd year!.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541138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089025" y="6070600"/>
            <a:ext cx="7272338" cy="635000"/>
          </a:xfrm>
        </p:spPr>
        <p:txBody>
          <a:bodyPr>
            <a:normAutofit lnSpcReduction="10000"/>
          </a:bodyPr>
          <a:lstStyle/>
          <a:p>
            <a:r>
              <a:rPr lang="en-US" dirty="0" err="1" smtClean="0"/>
              <a:t>Mutti</a:t>
            </a:r>
            <a:r>
              <a:rPr lang="en-US" dirty="0" smtClean="0"/>
              <a:t> visiting us in London.</a:t>
            </a:r>
          </a:p>
          <a:p>
            <a:r>
              <a:rPr lang="en-US" dirty="0" err="1" smtClean="0"/>
              <a:t>Mutti</a:t>
            </a:r>
            <a:r>
              <a:rPr lang="en-US" dirty="0" smtClean="0"/>
              <a:t>, </a:t>
            </a:r>
            <a:r>
              <a:rPr lang="en-US" dirty="0" err="1" smtClean="0"/>
              <a:t>Immo</a:t>
            </a:r>
            <a:r>
              <a:rPr lang="en-US" dirty="0" smtClean="0"/>
              <a:t>, daughter </a:t>
            </a:r>
            <a:r>
              <a:rPr lang="en-US" dirty="0" err="1" smtClean="0"/>
              <a:t>Tusha</a:t>
            </a:r>
            <a:r>
              <a:rPr lang="en-US" dirty="0" smtClean="0"/>
              <a:t>, Christine and Horst</a:t>
            </a:r>
            <a:endParaRPr lang="en-US" dirty="0"/>
          </a:p>
        </p:txBody>
      </p:sp>
      <p:pic>
        <p:nvPicPr>
          <p:cNvPr id="5" name="Picture 4" descr="File003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500" y="332014"/>
            <a:ext cx="8229600" cy="5624090"/>
          </a:xfrm>
          <a:prstGeom prst="rect">
            <a:avLst/>
          </a:prstGeom>
        </p:spPr>
      </p:pic>
    </p:spTree>
    <p:extLst>
      <p:ext uri="{BB962C8B-B14F-4D97-AF65-F5344CB8AC3E}">
        <p14:creationId xmlns:p14="http://schemas.microsoft.com/office/powerpoint/2010/main" val="28212777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t>Mutti</a:t>
            </a:r>
            <a:r>
              <a:rPr lang="en-US" sz="2400" dirty="0" smtClean="0"/>
              <a:t> tending to the gravestones of her mother, her brother ‘</a:t>
            </a:r>
            <a:r>
              <a:rPr lang="en-US" sz="2400" dirty="0" err="1" smtClean="0"/>
              <a:t>Männe</a:t>
            </a:r>
            <a:r>
              <a:rPr lang="en-US" sz="2400" dirty="0" smtClean="0"/>
              <a:t>’ and his wife ‘</a:t>
            </a:r>
            <a:r>
              <a:rPr lang="en-US" sz="2400" dirty="0" err="1" smtClean="0"/>
              <a:t>Lukke</a:t>
            </a:r>
            <a:r>
              <a:rPr lang="en-US" sz="2400" dirty="0" smtClean="0"/>
              <a:t>’ and </a:t>
            </a:r>
            <a:r>
              <a:rPr lang="en-US" sz="2400" dirty="0" err="1" smtClean="0"/>
              <a:t>Mutti’s</a:t>
            </a:r>
            <a:r>
              <a:rPr lang="en-US" sz="2400" dirty="0" smtClean="0"/>
              <a:t> sister Ruth</a:t>
            </a:r>
            <a:endParaRPr lang="en-US" sz="2400" dirty="0"/>
          </a:p>
        </p:txBody>
      </p:sp>
      <p:pic>
        <p:nvPicPr>
          <p:cNvPr id="5" name="Picture Placeholder 4" descr="IMG_0792.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2578013" y="408940"/>
            <a:ext cx="4294363" cy="2866913"/>
          </a:xfr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32404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Anchor_restaurant_2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0" y="4346575"/>
            <a:ext cx="3251200" cy="2438400"/>
          </a:xfrm>
          <a:prstGeom prst="rect">
            <a:avLst/>
          </a:prstGeom>
        </p:spPr>
      </p:pic>
      <p:pic>
        <p:nvPicPr>
          <p:cNvPr id="6" name="Picture 5" descr="IMG_286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00" y="4908550"/>
            <a:ext cx="2400300" cy="1800225"/>
          </a:xfrm>
          <a:prstGeom prst="rect">
            <a:avLst/>
          </a:prstGeom>
        </p:spPr>
      </p:pic>
      <p:pic>
        <p:nvPicPr>
          <p:cNvPr id="7" name="Picture 6" descr="IMG_286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025" y="451644"/>
            <a:ext cx="5629275" cy="4221956"/>
          </a:xfrm>
          <a:prstGeom prst="rect">
            <a:avLst/>
          </a:prstGeom>
        </p:spPr>
      </p:pic>
    </p:spTree>
    <p:extLst>
      <p:ext uri="{BB962C8B-B14F-4D97-AF65-F5344CB8AC3E}">
        <p14:creationId xmlns:p14="http://schemas.microsoft.com/office/powerpoint/2010/main" val="3103589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5" name="Picture 4" descr="IMG_28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275"/>
            <a:ext cx="5969000" cy="4476750"/>
          </a:xfrm>
          <a:prstGeom prst="rect">
            <a:avLst/>
          </a:prstGeom>
        </p:spPr>
      </p:pic>
      <p:pic>
        <p:nvPicPr>
          <p:cNvPr id="6" name="Picture 5" descr="IMG_2855.JPG"/>
          <p:cNvPicPr>
            <a:picLocks noChangeAspect="1"/>
          </p:cNvPicPr>
          <p:nvPr/>
        </p:nvPicPr>
        <p:blipFill rotWithShape="1">
          <a:blip r:embed="rId3">
            <a:extLst>
              <a:ext uri="{28A0092B-C50C-407E-A947-70E740481C1C}">
                <a14:useLocalDpi xmlns:a14="http://schemas.microsoft.com/office/drawing/2010/main" val="0"/>
              </a:ext>
            </a:extLst>
          </a:blip>
          <a:srcRect b="20057"/>
          <a:stretch/>
        </p:blipFill>
        <p:spPr>
          <a:xfrm>
            <a:off x="3276600" y="3317128"/>
            <a:ext cx="5715000" cy="3426572"/>
          </a:xfrm>
          <a:prstGeom prst="rect">
            <a:avLst/>
          </a:prstGeom>
        </p:spPr>
      </p:pic>
      <p:sp>
        <p:nvSpPr>
          <p:cNvPr id="7" name="TextBox 6"/>
          <p:cNvSpPr txBox="1"/>
          <p:nvPr/>
        </p:nvSpPr>
        <p:spPr>
          <a:xfrm>
            <a:off x="6083300" y="381000"/>
            <a:ext cx="241679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Mit</a:t>
            </a:r>
            <a:r>
              <a:rPr lang="en-US" dirty="0" smtClean="0"/>
              <a:t> </a:t>
            </a:r>
            <a:r>
              <a:rPr lang="en-US" dirty="0" err="1" smtClean="0"/>
              <a:t>Freundin</a:t>
            </a:r>
            <a:r>
              <a:rPr lang="en-US" dirty="0" smtClean="0"/>
              <a:t> Grete List</a:t>
            </a:r>
            <a:endParaRPr lang="en-US" dirty="0"/>
          </a:p>
        </p:txBody>
      </p:sp>
      <p:sp>
        <p:nvSpPr>
          <p:cNvPr id="8" name="TextBox 7"/>
          <p:cNvSpPr txBox="1"/>
          <p:nvPr/>
        </p:nvSpPr>
        <p:spPr>
          <a:xfrm>
            <a:off x="342900" y="4867836"/>
            <a:ext cx="2889766"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Mit</a:t>
            </a:r>
            <a:r>
              <a:rPr lang="en-US" dirty="0" smtClean="0"/>
              <a:t> Mr. Loots, a descendent of </a:t>
            </a:r>
            <a:r>
              <a:rPr lang="en-US" dirty="0" err="1" smtClean="0"/>
              <a:t>Dorslandtrekkers</a:t>
            </a:r>
            <a:r>
              <a:rPr lang="en-US" dirty="0" smtClean="0"/>
              <a:t> who eventually returned from Angola and Swedish colonial traders</a:t>
            </a:r>
            <a:endParaRPr lang="en-US" dirty="0"/>
          </a:p>
        </p:txBody>
      </p:sp>
    </p:spTree>
    <p:extLst>
      <p:ext uri="{BB962C8B-B14F-4D97-AF65-F5344CB8AC3E}">
        <p14:creationId xmlns:p14="http://schemas.microsoft.com/office/powerpoint/2010/main" val="3446302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Cafe_Treff_2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136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mother&amp;sons200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
            <a:ext cx="8928100" cy="6696075"/>
          </a:xfrm>
          <a:prstGeom prst="rect">
            <a:avLst/>
          </a:prstGeom>
        </p:spPr>
      </p:pic>
    </p:spTree>
    <p:extLst>
      <p:ext uri="{BB962C8B-B14F-4D97-AF65-F5344CB8AC3E}">
        <p14:creationId xmlns:p14="http://schemas.microsoft.com/office/powerpoint/2010/main" val="96378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KS057.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7"/>
          <a:stretch/>
        </p:blipFill>
        <p:spPr>
          <a:xfrm>
            <a:off x="4114801" y="1538571"/>
            <a:ext cx="4737100" cy="5169703"/>
          </a:xfrm>
        </p:spPr>
      </p:pic>
      <p:sp>
        <p:nvSpPr>
          <p:cNvPr id="7" name="TextBox 6"/>
          <p:cNvSpPr txBox="1"/>
          <p:nvPr/>
        </p:nvSpPr>
        <p:spPr>
          <a:xfrm>
            <a:off x="1270000" y="2032000"/>
            <a:ext cx="2578100" cy="4524316"/>
          </a:xfrm>
          <a:prstGeom prst="rect">
            <a:avLst/>
          </a:prstGeom>
          <a:noFill/>
        </p:spPr>
        <p:txBody>
          <a:bodyPr wrap="square" rtlCol="0">
            <a:spAutoFit/>
          </a:bodyPr>
          <a:lstStyle/>
          <a:p>
            <a:r>
              <a:rPr lang="en-US" dirty="0" err="1" smtClean="0"/>
              <a:t>Mutti’s</a:t>
            </a:r>
            <a:r>
              <a:rPr lang="en-US" dirty="0" smtClean="0"/>
              <a:t> father, Hermann </a:t>
            </a:r>
            <a:r>
              <a:rPr lang="en-US" dirty="0" err="1" smtClean="0"/>
              <a:t>Jatow</a:t>
            </a:r>
            <a:r>
              <a:rPr lang="en-US" dirty="0" smtClean="0"/>
              <a:t> at the ‘</a:t>
            </a:r>
            <a:r>
              <a:rPr lang="en-US" dirty="0" err="1" smtClean="0"/>
              <a:t>Funkenstation</a:t>
            </a:r>
            <a:r>
              <a:rPr lang="en-US" dirty="0" smtClean="0"/>
              <a:t>’ in Windhoek between 1911 – 1915. Therefore  German SWA became South African administered in 1915 and </a:t>
            </a:r>
            <a:r>
              <a:rPr lang="en-US" dirty="0" err="1" smtClean="0"/>
              <a:t>Opa</a:t>
            </a:r>
            <a:r>
              <a:rPr lang="en-US" dirty="0" smtClean="0"/>
              <a:t> lost his job. </a:t>
            </a:r>
            <a:r>
              <a:rPr lang="en-US" dirty="0" err="1" smtClean="0"/>
              <a:t>Mutti</a:t>
            </a:r>
            <a:r>
              <a:rPr lang="en-US" dirty="0" smtClean="0"/>
              <a:t> was born a year later. </a:t>
            </a:r>
            <a:r>
              <a:rPr lang="en-US" dirty="0" err="1" smtClean="0"/>
              <a:t>Oma</a:t>
            </a:r>
            <a:r>
              <a:rPr lang="en-US" dirty="0" smtClean="0"/>
              <a:t> said: In that time I used our last </a:t>
            </a:r>
            <a:r>
              <a:rPr lang="en-US" dirty="0" err="1" smtClean="0"/>
              <a:t>bedsheets</a:t>
            </a:r>
            <a:r>
              <a:rPr lang="en-US" dirty="0" smtClean="0"/>
              <a:t> to make </a:t>
            </a:r>
            <a:r>
              <a:rPr lang="en-US" dirty="0" err="1" smtClean="0"/>
              <a:t>Opa</a:t>
            </a:r>
            <a:r>
              <a:rPr lang="en-US" dirty="0" smtClean="0"/>
              <a:t> a good-looking suit so he looked good when he applied for jobs,</a:t>
            </a:r>
            <a:endParaRPr lang="en-US" dirty="0"/>
          </a:p>
        </p:txBody>
      </p:sp>
    </p:spTree>
    <p:extLst>
      <p:ext uri="{BB962C8B-B14F-4D97-AF65-F5344CB8AC3E}">
        <p14:creationId xmlns:p14="http://schemas.microsoft.com/office/powerpoint/2010/main" val="11979912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IMG_5525.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912637" y="205740"/>
            <a:ext cx="4294363" cy="2866913"/>
          </a:xfrm>
        </p:spPr>
      </p:pic>
      <p:sp>
        <p:nvSpPr>
          <p:cNvPr id="4" name="Text Placeholder 3"/>
          <p:cNvSpPr>
            <a:spLocks noGrp="1"/>
          </p:cNvSpPr>
          <p:nvPr>
            <p:ph type="body" sz="half" idx="2"/>
          </p:nvPr>
        </p:nvSpPr>
        <p:spPr/>
        <p:txBody>
          <a:bodyPr/>
          <a:lstStyle/>
          <a:p>
            <a:endParaRPr lang="en-US"/>
          </a:p>
        </p:txBody>
      </p:sp>
      <p:pic>
        <p:nvPicPr>
          <p:cNvPr id="6" name="Picture 5" descr="Mother and HK, Hansa Hotel - Apr 20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6500" y="3274359"/>
            <a:ext cx="3809999" cy="2857499"/>
          </a:xfrm>
          <a:prstGeom prst="rect">
            <a:avLst/>
          </a:prstGeom>
        </p:spPr>
      </p:pic>
    </p:spTree>
    <p:extLst>
      <p:ext uri="{BB962C8B-B14F-4D97-AF65-F5344CB8AC3E}">
        <p14:creationId xmlns:p14="http://schemas.microsoft.com/office/powerpoint/2010/main" val="118352702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Mutti and roses in new room, Dec 2012.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725194" y="193040"/>
            <a:ext cx="4294363" cy="2866913"/>
          </a:xfrm>
        </p:spPr>
      </p:pic>
      <p:sp>
        <p:nvSpPr>
          <p:cNvPr id="4" name="Text Placeholder 3"/>
          <p:cNvSpPr>
            <a:spLocks noGrp="1"/>
          </p:cNvSpPr>
          <p:nvPr>
            <p:ph type="body" sz="half" idx="2"/>
          </p:nvPr>
        </p:nvSpPr>
        <p:spPr/>
        <p:txBody>
          <a:bodyPr/>
          <a:lstStyle/>
          <a:p>
            <a:endParaRPr lang="en-US"/>
          </a:p>
        </p:txBody>
      </p:sp>
      <p:pic>
        <p:nvPicPr>
          <p:cNvPr id="6" name="Picture 5" descr="Mutti on her 92nd birthda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0300"/>
            <a:ext cx="5994400" cy="4495800"/>
          </a:xfrm>
          <a:prstGeom prst="rect">
            <a:avLst/>
          </a:prstGeom>
        </p:spPr>
      </p:pic>
    </p:spTree>
    <p:extLst>
      <p:ext uri="{BB962C8B-B14F-4D97-AF65-F5344CB8AC3E}">
        <p14:creationId xmlns:p14="http://schemas.microsoft.com/office/powerpoint/2010/main" val="29405006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PA200145.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122876" y="777239"/>
            <a:ext cx="8703623" cy="5810531"/>
          </a:xfrm>
        </p:spPr>
      </p:pic>
      <p:sp>
        <p:nvSpPr>
          <p:cNvPr id="4" name="Text Placeholder 3"/>
          <p:cNvSpPr>
            <a:spLocks noGrp="1"/>
          </p:cNvSpPr>
          <p:nvPr>
            <p:ph type="body" sz="half" idx="2"/>
          </p:nvPr>
        </p:nvSpPr>
        <p:spPr/>
        <p:txBody>
          <a:bodyPr/>
          <a:lstStyle/>
          <a:p>
            <a:endParaRPr lang="en-US"/>
          </a:p>
        </p:txBody>
      </p:sp>
      <p:sp>
        <p:nvSpPr>
          <p:cNvPr id="6" name="TextBox 5"/>
          <p:cNvSpPr txBox="1"/>
          <p:nvPr/>
        </p:nvSpPr>
        <p:spPr>
          <a:xfrm>
            <a:off x="3924300" y="241300"/>
            <a:ext cx="3149600" cy="369332"/>
          </a:xfrm>
          <a:prstGeom prst="rect">
            <a:avLst/>
          </a:prstGeom>
          <a:noFill/>
        </p:spPr>
        <p:txBody>
          <a:bodyPr wrap="square" rtlCol="0">
            <a:spAutoFit/>
          </a:bodyPr>
          <a:lstStyle/>
          <a:p>
            <a:r>
              <a:rPr lang="en-US" dirty="0" smtClean="0"/>
              <a:t>October 2015</a:t>
            </a:r>
            <a:endParaRPr lang="en-US" dirty="0"/>
          </a:p>
        </p:txBody>
      </p:sp>
    </p:spTree>
    <p:extLst>
      <p:ext uri="{BB962C8B-B14F-4D97-AF65-F5344CB8AC3E}">
        <p14:creationId xmlns:p14="http://schemas.microsoft.com/office/powerpoint/2010/main" val="31632621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 Ausflug, Windhoek ca 1918 mit Eva links und Frieda Jatow mitte.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1206500" y="777239"/>
            <a:ext cx="6846445" cy="4570681"/>
          </a:xfrm>
        </p:spPr>
      </p:pic>
      <p:sp>
        <p:nvSpPr>
          <p:cNvPr id="4" name="Text Placeholder 3"/>
          <p:cNvSpPr>
            <a:spLocks noGrp="1"/>
          </p:cNvSpPr>
          <p:nvPr>
            <p:ph type="body" sz="half" idx="2"/>
          </p:nvPr>
        </p:nvSpPr>
        <p:spPr>
          <a:xfrm>
            <a:off x="1089025" y="5486400"/>
            <a:ext cx="7272338" cy="1016000"/>
          </a:xfrm>
        </p:spPr>
        <p:txBody>
          <a:bodyPr/>
          <a:lstStyle/>
          <a:p>
            <a:r>
              <a:rPr lang="en-US" dirty="0" smtClean="0"/>
              <a:t>Outing/</a:t>
            </a:r>
            <a:r>
              <a:rPr lang="en-US" dirty="0" err="1" smtClean="0"/>
              <a:t>Ausflug</a:t>
            </a:r>
            <a:r>
              <a:rPr lang="en-US" dirty="0"/>
              <a:t>,</a:t>
            </a:r>
            <a:r>
              <a:rPr lang="en-US" dirty="0" smtClean="0"/>
              <a:t> Windhoek ca.1918. </a:t>
            </a:r>
            <a:r>
              <a:rPr lang="en-US" dirty="0" err="1" smtClean="0"/>
              <a:t>Mutti</a:t>
            </a:r>
            <a:r>
              <a:rPr lang="en-US" dirty="0" smtClean="0"/>
              <a:t> is the toddler, second from left on the lap of a servant. Centre is </a:t>
            </a:r>
            <a:r>
              <a:rPr lang="en-US" dirty="0" err="1" smtClean="0"/>
              <a:t>Tante</a:t>
            </a:r>
            <a:r>
              <a:rPr lang="en-US" dirty="0" smtClean="0"/>
              <a:t> Frieda </a:t>
            </a:r>
            <a:r>
              <a:rPr lang="en-US" dirty="0" err="1" smtClean="0"/>
              <a:t>Jatow</a:t>
            </a:r>
            <a:r>
              <a:rPr lang="en-US" dirty="0" smtClean="0"/>
              <a:t>. Far right is </a:t>
            </a:r>
            <a:r>
              <a:rPr lang="en-US" dirty="0" err="1" smtClean="0"/>
              <a:t>Onkel</a:t>
            </a:r>
            <a:r>
              <a:rPr lang="en-US" dirty="0" smtClean="0"/>
              <a:t> Richard </a:t>
            </a:r>
            <a:r>
              <a:rPr lang="en-US" dirty="0" err="1" smtClean="0"/>
              <a:t>Jaacks</a:t>
            </a:r>
            <a:r>
              <a:rPr lang="en-US" dirty="0" smtClean="0"/>
              <a:t>, ex Schutztruppe </a:t>
            </a:r>
            <a:endParaRPr lang="en-US" dirty="0"/>
          </a:p>
        </p:txBody>
      </p:sp>
    </p:spTree>
    <p:extLst>
      <p:ext uri="{BB962C8B-B14F-4D97-AF65-F5344CB8AC3E}">
        <p14:creationId xmlns:p14="http://schemas.microsoft.com/office/powerpoint/2010/main" val="5591835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654301"/>
            <a:ext cx="3548063" cy="2464546"/>
          </a:xfrm>
        </p:spPr>
        <p:txBody>
          <a:bodyPr/>
          <a:lstStyle/>
          <a:p>
            <a:endParaRPr lang="en-US" dirty="0"/>
          </a:p>
        </p:txBody>
      </p:sp>
      <p:pic>
        <p:nvPicPr>
          <p:cNvPr id="4" name="Content Placeholder 3" descr="See annotation on next image.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98524" y="274637"/>
            <a:ext cx="7272339" cy="4324257"/>
          </a:xfrm>
        </p:spPr>
      </p:pic>
      <p:pic>
        <p:nvPicPr>
          <p:cNvPr id="5" name="Picture 4" descr="See photo of Jatow's in Kie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1500" y="2913865"/>
            <a:ext cx="5384503" cy="3804435"/>
          </a:xfrm>
          <a:prstGeom prst="rect">
            <a:avLst/>
          </a:prstGeom>
        </p:spPr>
      </p:pic>
    </p:spTree>
    <p:extLst>
      <p:ext uri="{BB962C8B-B14F-4D97-AF65-F5344CB8AC3E}">
        <p14:creationId xmlns:p14="http://schemas.microsoft.com/office/powerpoint/2010/main" val="41682382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S025.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397"/>
          <a:stretch/>
        </p:blipFill>
        <p:spPr>
          <a:xfrm>
            <a:off x="952499" y="1801906"/>
            <a:ext cx="5499101" cy="4324257"/>
          </a:xfrm>
        </p:spPr>
      </p:pic>
      <p:sp>
        <p:nvSpPr>
          <p:cNvPr id="5" name="TextBox 4"/>
          <p:cNvSpPr txBox="1"/>
          <p:nvPr/>
        </p:nvSpPr>
        <p:spPr>
          <a:xfrm>
            <a:off x="6680200" y="2057400"/>
            <a:ext cx="1993900" cy="923330"/>
          </a:xfrm>
          <a:prstGeom prst="rect">
            <a:avLst/>
          </a:prstGeom>
          <a:noFill/>
        </p:spPr>
        <p:txBody>
          <a:bodyPr wrap="square" rtlCol="0">
            <a:spAutoFit/>
          </a:bodyPr>
          <a:lstStyle/>
          <a:p>
            <a:r>
              <a:rPr lang="en-US" dirty="0" smtClean="0"/>
              <a:t>Ca. 1920. </a:t>
            </a:r>
            <a:r>
              <a:rPr lang="en-US" dirty="0" err="1" smtClean="0"/>
              <a:t>Mutti</a:t>
            </a:r>
            <a:r>
              <a:rPr lang="en-US" dirty="0" smtClean="0"/>
              <a:t>, uncle </a:t>
            </a:r>
            <a:r>
              <a:rPr lang="en-US" dirty="0" err="1" smtClean="0"/>
              <a:t>Männe</a:t>
            </a:r>
            <a:r>
              <a:rPr lang="en-US" dirty="0" smtClean="0"/>
              <a:t>’ and </a:t>
            </a:r>
            <a:r>
              <a:rPr lang="en-US" dirty="0" err="1"/>
              <a:t>T</a:t>
            </a:r>
            <a:r>
              <a:rPr lang="en-US" dirty="0" err="1" smtClean="0"/>
              <a:t>ante</a:t>
            </a:r>
            <a:r>
              <a:rPr lang="en-US" dirty="0" smtClean="0"/>
              <a:t> ‘</a:t>
            </a:r>
            <a:r>
              <a:rPr lang="en-US" dirty="0" err="1" smtClean="0"/>
              <a:t>Tutti</a:t>
            </a:r>
            <a:r>
              <a:rPr lang="en-US" dirty="0" smtClean="0"/>
              <a:t>’.</a:t>
            </a:r>
            <a:endParaRPr lang="en-US" dirty="0"/>
          </a:p>
        </p:txBody>
      </p:sp>
    </p:spTree>
    <p:extLst>
      <p:ext uri="{BB962C8B-B14F-4D97-AF65-F5344CB8AC3E}">
        <p14:creationId xmlns:p14="http://schemas.microsoft.com/office/powerpoint/2010/main" val="28146647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Tradition">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3949</TotalTime>
  <Words>1326</Words>
  <Application>Microsoft Macintosh PowerPoint</Application>
  <PresentationFormat>On-screen Show (4:3)</PresentationFormat>
  <Paragraphs>75</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Tradition</vt:lpstr>
      <vt:lpstr>Mutti Celebration of a long life  Gedenken eines langen Lebens </vt:lpstr>
      <vt:lpstr>PowerPoint Presentation</vt:lpstr>
      <vt:lpstr>Mutti’s parents, Frieda and Hermann Jatow in Kiel, 1911 before leaving for German South West Africa, where Opa was involved in the construction of radio communication. He worked for Telefunken.</vt:lpstr>
      <vt:lpstr>Mutti’s mother, Frieda, ca. 1911 in Kiel, on the coast of the Baltic Sea, Germany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Mutti in the middle</vt:lpstr>
      <vt:lpstr>Swakopmund ca. 1925</vt:lpstr>
      <vt:lpstr>Kramersdorf, Swakopmund, where Mutti grew up. The oval window on the left, she would tell me recently: that was where I kept my dolls. It was on the half-landing up the steps. (“Puppenecke”)</vt:lpstr>
      <vt:lpstr>Eva and Ilse Jatow in Kramersdorf, Swakopmund, ca. 1930. </vt:lpstr>
      <vt:lpstr>1922 – The Jatows:  Horst, mother Frieda, ‘Männe’, Hermann, Ruth (Tutti) standing, Ilse and Eva</vt:lpstr>
      <vt:lpstr>Lukas, Ovambo house-help to the Jatow’s, left at the back. Kramersdorf, Swakopmund ca. 1923</vt:lpstr>
      <vt:lpstr>In her early grades in the 1920’s, Mutti started school here. It’s an exclusive hotel today.</vt:lpstr>
      <vt:lpstr>This was the German School, today an integrated state school. Mutti would say: After 1915 the English (meaning South Africans), took it away from us and we had to be taught at ‘Kaserne’, the military barracks.</vt:lpstr>
      <vt:lpstr>PowerPoint Presentation</vt:lpstr>
      <vt:lpstr>PowerPoint Presentation</vt:lpstr>
      <vt:lpstr>PowerPoint Presentation</vt:lpstr>
      <vt:lpstr>Siblings/Geschwister: Eva, Horst, Hermann, Ruth and Ilse in Kramersdorf, ca 1928.</vt:lpstr>
      <vt:lpstr>The Jatow’s: Ruth, mother Frieda, Hermann, father Hermann and Eva, 1930’s</vt:lpstr>
      <vt:lpstr>PowerPoint Presentation</vt:lpstr>
      <vt:lpstr>Mutti in Swakopmund in the 1930’s            Mutti front left, Ruth behind, cousins Hische and Liddy. (back right unknown)     Mutti, Baas (junior), Ruth and mother Baas</vt:lpstr>
      <vt:lpstr>Eva Kerz and Eva Jatow ca 1938.</vt:lpstr>
      <vt:lpstr> 1928</vt:lpstr>
      <vt:lpstr>Mutti, Eva Jatow, Hortenführerin der Pfadfinder in Sewakopmund, ca 1937. “Das war alles so positiv”.</vt:lpstr>
      <vt:lpstr>“Knüppelweg”, sidewalk made of wooden planking in Swakopmund 1920’s  Below:  Ausflug in die Wüste Outing into the desert</vt:lpstr>
      <vt:lpstr>The arms at the top of the gross new building are all that is left of the butchery that once existed on this corner. The owner was Hungarian, Recsey. Mutti remembered his wisdom from the 1920’s: Kommt sich Regen kommt sich Geld, kommt sich kein Regen, kommt sich Rechtsanwalt. (When it rains there is money, when there’s no rain the lawyer comes)</vt:lpstr>
      <vt:lpstr>Oma Frieda and Opa Hermann Jatow ca. 1925 in Swakopmund</vt:lpstr>
      <vt:lpstr>Mutti and Oscar Schatz, late 1930’s. But…</vt:lpstr>
      <vt:lpstr>Vati und Mutti’s wedding day in 1944 with bridesmaids and boy in front of the Lutheran Church in Swakopmund</vt:lpstr>
      <vt:lpstr>Mutti und Vati on their wedding day with bridesmaid, Karin-Helga in 1944.</vt:lpstr>
      <vt:lpstr>PowerPoint Presentation</vt:lpstr>
      <vt:lpstr>PowerPoint Presentation</vt:lpstr>
      <vt:lpstr>PowerPoint Presentation</vt:lpstr>
      <vt:lpstr>PowerPoint Presentation</vt:lpstr>
      <vt:lpstr>PowerPoint Presentation</vt:lpstr>
      <vt:lpstr>PowerPoint Presentation</vt:lpstr>
      <vt:lpstr>Holiday in Port Shepstone, Natal south coast, ca 1953. And on the veranda, Louis Botha Ave, Johannesburg, of Mr Kempton-Jones, ca. 1951.</vt:lpstr>
      <vt:lpstr>PowerPoint Presentation</vt:lpstr>
      <vt:lpstr>Christine with Mutti at Hansa Hotel on Mutti’s birthday 2014       Heidi and Mutti </vt:lpstr>
      <vt:lpstr>Horst, Mutti, Heidi und Marc, 1995</vt:lpstr>
      <vt:lpstr>PowerPoint Presentation</vt:lpstr>
      <vt:lpstr>PowerPoint Presentation</vt:lpstr>
      <vt:lpstr>2006, Mutti’s 90th birthday in Cape Town. Carl and Tusha’s marriage took place days earlier</vt:lpstr>
      <vt:lpstr>PowerPoint Presentation</vt:lpstr>
      <vt:lpstr>Mutti with granddaughters Tamara and Zindzi, 2006 in Cape Town</vt:lpstr>
      <vt:lpstr>Immo, Mutti, Carl, Tusha and Heidi at Groot Constantion where Tusha and Carl married. Immo and Heidi are the parents of Tusha. </vt:lpstr>
      <vt:lpstr>PowerPoint Presentation</vt:lpstr>
      <vt:lpstr>A toast to in celebration of being 93 </vt:lpstr>
      <vt:lpstr>PowerPoint Presentation</vt:lpstr>
      <vt:lpstr>Mutti tending to the gravestones of her mother, her brother ‘Männe’ and his wife ‘Lukke’ and Mutti’s sister 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Mutti</dc:title>
  <dc:creator>admin</dc:creator>
  <cp:lastModifiedBy>admin</cp:lastModifiedBy>
  <cp:revision>50</cp:revision>
  <dcterms:created xsi:type="dcterms:W3CDTF">2015-11-26T15:53:09Z</dcterms:created>
  <dcterms:modified xsi:type="dcterms:W3CDTF">2016-01-03T08:53:05Z</dcterms:modified>
</cp:coreProperties>
</file>