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7" r:id="rId3"/>
    <p:sldId id="258" r:id="rId4"/>
    <p:sldId id="272" r:id="rId5"/>
    <p:sldId id="261" r:id="rId6"/>
    <p:sldId id="271" r:id="rId7"/>
    <p:sldId id="285" r:id="rId8"/>
    <p:sldId id="270" r:id="rId9"/>
    <p:sldId id="266" r:id="rId10"/>
    <p:sldId id="314" r:id="rId11"/>
    <p:sldId id="311" r:id="rId12"/>
    <p:sldId id="317" r:id="rId13"/>
    <p:sldId id="308" r:id="rId14"/>
    <p:sldId id="320" r:id="rId15"/>
    <p:sldId id="283" r:id="rId16"/>
    <p:sldId id="286" r:id="rId17"/>
    <p:sldId id="264" r:id="rId18"/>
    <p:sldId id="294" r:id="rId19"/>
    <p:sldId id="288" r:id="rId20"/>
    <p:sldId id="290" r:id="rId21"/>
    <p:sldId id="282" r:id="rId22"/>
    <p:sldId id="284" r:id="rId23"/>
    <p:sldId id="304" r:id="rId24"/>
    <p:sldId id="295" r:id="rId25"/>
    <p:sldId id="313" r:id="rId26"/>
    <p:sldId id="279" r:id="rId27"/>
    <p:sldId id="260" r:id="rId28"/>
    <p:sldId id="281" r:id="rId29"/>
    <p:sldId id="273" r:id="rId30"/>
    <p:sldId id="274" r:id="rId31"/>
    <p:sldId id="275" r:id="rId32"/>
    <p:sldId id="296" r:id="rId33"/>
    <p:sldId id="302" r:id="rId34"/>
    <p:sldId id="309" r:id="rId35"/>
    <p:sldId id="310" r:id="rId36"/>
    <p:sldId id="276" r:id="rId37"/>
    <p:sldId id="319" r:id="rId38"/>
    <p:sldId id="259" r:id="rId39"/>
    <p:sldId id="277" r:id="rId40"/>
    <p:sldId id="278" r:id="rId41"/>
    <p:sldId id="318"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02" autoAdjust="0"/>
    <p:restoredTop sz="94603" autoAdjust="0"/>
  </p:normalViewPr>
  <p:slideViewPr>
    <p:cSldViewPr snapToGrid="0" snapToObjects="1">
      <p:cViewPr>
        <p:scale>
          <a:sx n="100" d="100"/>
          <a:sy n="100" d="100"/>
        </p:scale>
        <p:origin x="-1184" y="-224"/>
      </p:cViewPr>
      <p:guideLst>
        <p:guide orient="horz" pos="2160"/>
        <p:guide pos="2880"/>
      </p:guideLst>
    </p:cSldViewPr>
  </p:slideViewPr>
  <p:outlineViewPr>
    <p:cViewPr>
      <p:scale>
        <a:sx n="33" d="100"/>
        <a:sy n="33" d="100"/>
      </p:scale>
      <p:origin x="0" y="8936"/>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C90B6-47C3-8D4C-8976-4DB653E18BC1}" type="datetimeFigureOut">
              <a:rPr lang="en-US" smtClean="0"/>
              <a:t>17/05/14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ABE98A-D6CD-3546-A351-4277606F0A83}" type="slidenum">
              <a:rPr lang="en-US" smtClean="0"/>
              <a:t>‹#›</a:t>
            </a:fld>
            <a:endParaRPr lang="en-US"/>
          </a:p>
        </p:txBody>
      </p:sp>
    </p:spTree>
    <p:extLst>
      <p:ext uri="{BB962C8B-B14F-4D97-AF65-F5344CB8AC3E}">
        <p14:creationId xmlns:p14="http://schemas.microsoft.com/office/powerpoint/2010/main" val="1118018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503C90-2197-B34F-8114-43C2ED1582BD}" type="datetimeFigureOut">
              <a:rPr lang="en-US" smtClean="0"/>
              <a:t>17/05/14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F6F8F-F9E3-EA4A-A075-7BFCCF975A9F}" type="slidenum">
              <a:rPr lang="en-US" smtClean="0"/>
              <a:t>‹#›</a:t>
            </a:fld>
            <a:endParaRPr lang="en-US"/>
          </a:p>
        </p:txBody>
      </p:sp>
    </p:spTree>
    <p:extLst>
      <p:ext uri="{BB962C8B-B14F-4D97-AF65-F5344CB8AC3E}">
        <p14:creationId xmlns:p14="http://schemas.microsoft.com/office/powerpoint/2010/main" val="919148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C503C90-2197-B34F-8114-43C2ED1582BD}" type="datetimeFigureOut">
              <a:rPr lang="en-US" smtClean="0"/>
              <a:t>17/05/14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F6F8F-F9E3-EA4A-A075-7BFCCF975A9F}" type="slidenum">
              <a:rPr lang="en-US" smtClean="0"/>
              <a:t>‹#›</a:t>
            </a:fld>
            <a:endParaRPr lang="en-US"/>
          </a:p>
        </p:txBody>
      </p:sp>
    </p:spTree>
    <p:extLst>
      <p:ext uri="{BB962C8B-B14F-4D97-AF65-F5344CB8AC3E}">
        <p14:creationId xmlns:p14="http://schemas.microsoft.com/office/powerpoint/2010/main" val="408103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C503C90-2197-B34F-8114-43C2ED1582BD}" type="datetimeFigureOut">
              <a:rPr lang="en-US" smtClean="0"/>
              <a:t>17/05/14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F6F8F-F9E3-EA4A-A075-7BFCCF975A9F}" type="slidenum">
              <a:rPr lang="en-US" smtClean="0"/>
              <a:t>‹#›</a:t>
            </a:fld>
            <a:endParaRPr lang="en-US"/>
          </a:p>
        </p:txBody>
      </p:sp>
    </p:spTree>
    <p:extLst>
      <p:ext uri="{BB962C8B-B14F-4D97-AF65-F5344CB8AC3E}">
        <p14:creationId xmlns:p14="http://schemas.microsoft.com/office/powerpoint/2010/main" val="295829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C503C90-2197-B34F-8114-43C2ED1582BD}" type="datetimeFigureOut">
              <a:rPr lang="en-US" smtClean="0"/>
              <a:t>17/05/14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F6F8F-F9E3-EA4A-A075-7BFCCF975A9F}" type="slidenum">
              <a:rPr lang="en-US" smtClean="0"/>
              <a:t>‹#›</a:t>
            </a:fld>
            <a:endParaRPr lang="en-US"/>
          </a:p>
        </p:txBody>
      </p:sp>
    </p:spTree>
    <p:extLst>
      <p:ext uri="{BB962C8B-B14F-4D97-AF65-F5344CB8AC3E}">
        <p14:creationId xmlns:p14="http://schemas.microsoft.com/office/powerpoint/2010/main" val="209596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FC503C90-2197-B34F-8114-43C2ED1582BD}" type="datetimeFigureOut">
              <a:rPr lang="en-US" smtClean="0"/>
              <a:t>17/05/14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F6F8F-F9E3-EA4A-A075-7BFCCF975A9F}" type="slidenum">
              <a:rPr lang="en-US" smtClean="0"/>
              <a:t>‹#›</a:t>
            </a:fld>
            <a:endParaRPr lang="en-US"/>
          </a:p>
        </p:txBody>
      </p:sp>
    </p:spTree>
    <p:extLst>
      <p:ext uri="{BB962C8B-B14F-4D97-AF65-F5344CB8AC3E}">
        <p14:creationId xmlns:p14="http://schemas.microsoft.com/office/powerpoint/2010/main" val="342084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FC503C90-2197-B34F-8114-43C2ED1582BD}" type="datetimeFigureOut">
              <a:rPr lang="en-US" smtClean="0"/>
              <a:t>17/05/14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F6F8F-F9E3-EA4A-A075-7BFCCF975A9F}" type="slidenum">
              <a:rPr lang="en-US" smtClean="0"/>
              <a:t>‹#›</a:t>
            </a:fld>
            <a:endParaRPr lang="en-US"/>
          </a:p>
        </p:txBody>
      </p:sp>
    </p:spTree>
    <p:extLst>
      <p:ext uri="{BB962C8B-B14F-4D97-AF65-F5344CB8AC3E}">
        <p14:creationId xmlns:p14="http://schemas.microsoft.com/office/powerpoint/2010/main" val="210242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FC503C90-2197-B34F-8114-43C2ED1582BD}" type="datetimeFigureOut">
              <a:rPr lang="en-US" smtClean="0"/>
              <a:t>17/05/14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7F6F8F-F9E3-EA4A-A075-7BFCCF975A9F}" type="slidenum">
              <a:rPr lang="en-US" smtClean="0"/>
              <a:t>‹#›</a:t>
            </a:fld>
            <a:endParaRPr lang="en-US"/>
          </a:p>
        </p:txBody>
      </p:sp>
    </p:spTree>
    <p:extLst>
      <p:ext uri="{BB962C8B-B14F-4D97-AF65-F5344CB8AC3E}">
        <p14:creationId xmlns:p14="http://schemas.microsoft.com/office/powerpoint/2010/main" val="243849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FC503C90-2197-B34F-8114-43C2ED1582BD}" type="datetimeFigureOut">
              <a:rPr lang="en-US" smtClean="0"/>
              <a:t>17/05/14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7F6F8F-F9E3-EA4A-A075-7BFCCF975A9F}" type="slidenum">
              <a:rPr lang="en-US" smtClean="0"/>
              <a:t>‹#›</a:t>
            </a:fld>
            <a:endParaRPr lang="en-US"/>
          </a:p>
        </p:txBody>
      </p:sp>
    </p:spTree>
    <p:extLst>
      <p:ext uri="{BB962C8B-B14F-4D97-AF65-F5344CB8AC3E}">
        <p14:creationId xmlns:p14="http://schemas.microsoft.com/office/powerpoint/2010/main" val="124340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03C90-2197-B34F-8114-43C2ED1582BD}" type="datetimeFigureOut">
              <a:rPr lang="en-US" smtClean="0"/>
              <a:t>17/05/14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7F6F8F-F9E3-EA4A-A075-7BFCCF975A9F}" type="slidenum">
              <a:rPr lang="en-US" smtClean="0"/>
              <a:t>‹#›</a:t>
            </a:fld>
            <a:endParaRPr lang="en-US"/>
          </a:p>
        </p:txBody>
      </p:sp>
    </p:spTree>
    <p:extLst>
      <p:ext uri="{BB962C8B-B14F-4D97-AF65-F5344CB8AC3E}">
        <p14:creationId xmlns:p14="http://schemas.microsoft.com/office/powerpoint/2010/main" val="192253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FC503C90-2197-B34F-8114-43C2ED1582BD}" type="datetimeFigureOut">
              <a:rPr lang="en-US" smtClean="0"/>
              <a:t>17/05/14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F6F8F-F9E3-EA4A-A075-7BFCCF975A9F}" type="slidenum">
              <a:rPr lang="en-US" smtClean="0"/>
              <a:t>‹#›</a:t>
            </a:fld>
            <a:endParaRPr lang="en-US"/>
          </a:p>
        </p:txBody>
      </p:sp>
    </p:spTree>
    <p:extLst>
      <p:ext uri="{BB962C8B-B14F-4D97-AF65-F5344CB8AC3E}">
        <p14:creationId xmlns:p14="http://schemas.microsoft.com/office/powerpoint/2010/main" val="878565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FC503C90-2197-B34F-8114-43C2ED1582BD}" type="datetimeFigureOut">
              <a:rPr lang="en-US" smtClean="0"/>
              <a:t>17/05/14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F6F8F-F9E3-EA4A-A075-7BFCCF975A9F}" type="slidenum">
              <a:rPr lang="en-US" smtClean="0"/>
              <a:t>‹#›</a:t>
            </a:fld>
            <a:endParaRPr lang="en-US"/>
          </a:p>
        </p:txBody>
      </p:sp>
    </p:spTree>
    <p:extLst>
      <p:ext uri="{BB962C8B-B14F-4D97-AF65-F5344CB8AC3E}">
        <p14:creationId xmlns:p14="http://schemas.microsoft.com/office/powerpoint/2010/main" val="26901560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03C90-2197-B34F-8114-43C2ED1582BD}" type="datetimeFigureOut">
              <a:rPr lang="en-US" smtClean="0"/>
              <a:t>17/05/14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F6F8F-F9E3-EA4A-A075-7BFCCF975A9F}" type="slidenum">
              <a:rPr lang="en-US" smtClean="0"/>
              <a:t>‹#›</a:t>
            </a:fld>
            <a:endParaRPr lang="en-US"/>
          </a:p>
        </p:txBody>
      </p:sp>
    </p:spTree>
    <p:extLst>
      <p:ext uri="{BB962C8B-B14F-4D97-AF65-F5344CB8AC3E}">
        <p14:creationId xmlns:p14="http://schemas.microsoft.com/office/powerpoint/2010/main" val="3602572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 Id="rId3" Type="http://schemas.openxmlformats.org/officeDocument/2006/relationships/image" Target="../media/image3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Nuclear_weapon" TargetMode="External"/><Relationship Id="rId4" Type="http://schemas.openxmlformats.org/officeDocument/2006/relationships/hyperlink" Target="https://en.wikipedia.org/wiki/April_2017_Nangarhar_airstrike" TargetMode="External"/><Relationship Id="rId5" Type="http://schemas.openxmlformats.org/officeDocument/2006/relationships/hyperlink" Target="https://en.wikipedia.org/wiki/Islamic_State_of_Iraq_and_Syria" TargetMode="External"/><Relationship Id="rId6" Type="http://schemas.openxmlformats.org/officeDocument/2006/relationships/hyperlink" Target="https://en.wikipedia.org/wiki/Afghanistan" TargetMode="External"/><Relationship Id="rId1" Type="http://schemas.openxmlformats.org/officeDocument/2006/relationships/slideLayout" Target="../slideLayouts/slideLayout7.xml"/><Relationship Id="rId2" Type="http://schemas.openxmlformats.org/officeDocument/2006/relationships/hyperlink" Target="https://en.wikipedia.org/wiki/Air_Force_Research_Laboratory"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698501"/>
            <a:ext cx="7886700" cy="2901950"/>
          </a:xfrm>
          <a:ln/>
        </p:spPr>
        <p:style>
          <a:lnRef idx="1">
            <a:schemeClr val="accent3"/>
          </a:lnRef>
          <a:fillRef idx="2">
            <a:schemeClr val="accent3"/>
          </a:fillRef>
          <a:effectRef idx="1">
            <a:schemeClr val="accent3"/>
          </a:effectRef>
          <a:fontRef idx="minor">
            <a:schemeClr val="dk1"/>
          </a:fontRef>
        </p:style>
        <p:txBody>
          <a:bodyPr>
            <a:normAutofit/>
          </a:bodyPr>
          <a:lstStyle/>
          <a:p>
            <a:r>
              <a:rPr lang="en-US" sz="5400" b="1" i="1" dirty="0" smtClean="0">
                <a:solidFill>
                  <a:schemeClr val="accent2"/>
                </a:solidFill>
              </a:rPr>
              <a:t>The right to be heard</a:t>
            </a:r>
            <a:r>
              <a:rPr lang="en-US" dirty="0" smtClean="0"/>
              <a:t/>
            </a:r>
            <a:br>
              <a:rPr lang="en-US" dirty="0" smtClean="0"/>
            </a:br>
            <a:r>
              <a:rPr lang="en-US" dirty="0" smtClean="0"/>
              <a:t>Study tour to Japan and South Korea</a:t>
            </a:r>
            <a:br>
              <a:rPr lang="en-US" dirty="0" smtClean="0"/>
            </a:br>
            <a:r>
              <a:rPr lang="en-US" sz="2000" dirty="0" smtClean="0"/>
              <a:t>Horst Kleinschmidt, March 2017.</a:t>
            </a:r>
            <a:r>
              <a:rPr lang="en-US" sz="2800" dirty="0" smtClean="0"/>
              <a:t> </a:t>
            </a:r>
            <a:endParaRPr lang="en-US" sz="2800" dirty="0"/>
          </a:p>
        </p:txBody>
      </p:sp>
      <p:sp>
        <p:nvSpPr>
          <p:cNvPr id="3" name="Subtitle 2"/>
          <p:cNvSpPr>
            <a:spLocks noGrp="1"/>
          </p:cNvSpPr>
          <p:nvPr>
            <p:ph type="subTitle" idx="1"/>
          </p:nvPr>
        </p:nvSpPr>
        <p:spPr>
          <a:ln/>
        </p:spPr>
        <p:style>
          <a:lnRef idx="1">
            <a:schemeClr val="accent3"/>
          </a:lnRef>
          <a:fillRef idx="2">
            <a:schemeClr val="accent3"/>
          </a:fillRef>
          <a:effectRef idx="1">
            <a:schemeClr val="accent3"/>
          </a:effectRef>
          <a:fontRef idx="minor">
            <a:schemeClr val="dk1"/>
          </a:fontRef>
        </p:style>
        <p:txBody>
          <a:bodyPr/>
          <a:lstStyle/>
          <a:p>
            <a:r>
              <a:rPr lang="en-US" dirty="0" smtClean="0"/>
              <a:t>Nuclear energy, nuclear war</a:t>
            </a:r>
          </a:p>
          <a:p>
            <a:r>
              <a:rPr lang="en-US" dirty="0" smtClean="0"/>
              <a:t>Boycott, Disinvest, Sanctions</a:t>
            </a:r>
          </a:p>
          <a:p>
            <a:r>
              <a:rPr lang="en-US" dirty="0" smtClean="0"/>
              <a:t>The South African connection </a:t>
            </a:r>
            <a:endParaRPr lang="en-US" dirty="0"/>
          </a:p>
        </p:txBody>
      </p:sp>
    </p:spTree>
    <p:extLst>
      <p:ext uri="{BB962C8B-B14F-4D97-AF65-F5344CB8AC3E}">
        <p14:creationId xmlns:p14="http://schemas.microsoft.com/office/powerpoint/2010/main" val="25998407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600" y="292100"/>
            <a:ext cx="75057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dirty="0" smtClean="0">
                <a:solidFill>
                  <a:srgbClr val="C0504D"/>
                </a:solidFill>
              </a:rPr>
              <a:t>Collateral Damage:</a:t>
            </a:r>
            <a:endParaRPr lang="en-US" sz="4000" b="1" dirty="0">
              <a:solidFill>
                <a:srgbClr val="C0504D"/>
              </a:solidFill>
            </a:endParaRPr>
          </a:p>
        </p:txBody>
      </p:sp>
      <p:sp>
        <p:nvSpPr>
          <p:cNvPr id="4" name="TextBox 3"/>
          <p:cNvSpPr txBox="1"/>
          <p:nvPr/>
        </p:nvSpPr>
        <p:spPr>
          <a:xfrm>
            <a:off x="393700" y="1270000"/>
            <a:ext cx="8191500" cy="5355313"/>
          </a:xfrm>
          <a:prstGeom prst="rect">
            <a:avLst/>
          </a:prstGeom>
          <a:noFill/>
        </p:spPr>
        <p:txBody>
          <a:bodyPr wrap="square" rtlCol="0">
            <a:spAutoFit/>
          </a:bodyPr>
          <a:lstStyle/>
          <a:p>
            <a:pPr marL="342900" indent="-342900">
              <a:buAutoNum type="arabicPeriod"/>
            </a:pPr>
            <a:r>
              <a:rPr lang="en-US" dirty="0" smtClean="0"/>
              <a:t>Six years after the </a:t>
            </a:r>
            <a:r>
              <a:rPr lang="en-US" dirty="0"/>
              <a:t>F</a:t>
            </a:r>
            <a:r>
              <a:rPr lang="en-US" dirty="0" smtClean="0"/>
              <a:t>ukushima disaster, 45 km beyond its epicenter, children are still not allowed to play with sand, walk in the forest, play on the swings etc. Radiation levels remain too high! So they know what sand feels like, sand is imported and kept in an indoors pen.</a:t>
            </a:r>
          </a:p>
          <a:p>
            <a:pPr marL="342900" indent="-342900">
              <a:buAutoNum type="arabicPeriod"/>
            </a:pPr>
            <a:r>
              <a:rPr lang="en-US" dirty="0" smtClean="0"/>
              <a:t>The 22,000 people evacuated from Fukushima were obliged to go back to Fukushima in April 2017, but told to not go into their former homes o touch anything in or around them, from vases to private cars. They remain contaminated. They are instead staying in pre-fabricated new houses. All contaminated material will be ‘disposed’ of.</a:t>
            </a:r>
          </a:p>
          <a:p>
            <a:pPr marL="342900" indent="-342900">
              <a:buAutoNum type="arabicPeriod"/>
            </a:pPr>
            <a:r>
              <a:rPr lang="en-US" dirty="0" smtClean="0"/>
              <a:t>The top soil of scores of square kilometers from the disaster, we saw, is scraped by bulldozers and bagged and taken to an unknown destination. Africa?</a:t>
            </a:r>
          </a:p>
          <a:p>
            <a:pPr marL="342900" indent="-342900">
              <a:buAutoNum type="arabicPeriod"/>
            </a:pPr>
            <a:r>
              <a:rPr lang="en-US" dirty="0" smtClean="0"/>
              <a:t>If Fukushima happened because of the earthquake and resulting tsunami, the incident is a natural disaster and the state (tax payer) pays the for losses and damage. The court case into the disaster has however recently established that the company, in the interests of profit ignored building provisions stipulated. The NPP was to be built on a hill high enough to avert a tsunami. Instead, to reduce water pumping costs, they reduced the hill to near sea-level. This would make the company rather than the state liable. The Sate-corporate collusion is in the spotlight.</a:t>
            </a:r>
            <a:endParaRPr lang="en-US" dirty="0"/>
          </a:p>
        </p:txBody>
      </p:sp>
    </p:spTree>
    <p:extLst>
      <p:ext uri="{BB962C8B-B14F-4D97-AF65-F5344CB8AC3E}">
        <p14:creationId xmlns:p14="http://schemas.microsoft.com/office/powerpoint/2010/main" val="13480848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smtClean="0"/>
              <a:t>This Government counter tells parents at the adjacent crèche what the radio activity is day to day.  I took this photo at the crèche in March 2017. We (here) expect to be exposed to 0.01. In Tokyo they say 0.07 is acceptable. Here, 45 km from Fukuyama it varies from 0.05 to 2.05. The Japanese prime Minister, Abe, says the situation is under control. Local people think the Government counters, on street corners  40 km and more from the accident, cannot be trusted! </a:t>
            </a:r>
            <a:endParaRPr lang="en-US" sz="1800" dirty="0"/>
          </a:p>
        </p:txBody>
      </p:sp>
      <p:pic>
        <p:nvPicPr>
          <p:cNvPr id="4" name="Content Placeholder 3" descr="IMG_20170318_135806.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88900" y="1849134"/>
            <a:ext cx="3860800" cy="4907266"/>
          </a:xfrm>
        </p:spPr>
      </p:pic>
      <p:sp>
        <p:nvSpPr>
          <p:cNvPr id="3" name="TextBox 2"/>
          <p:cNvSpPr txBox="1"/>
          <p:nvPr/>
        </p:nvSpPr>
        <p:spPr>
          <a:xfrm>
            <a:off x="4648200" y="2171700"/>
            <a:ext cx="3860800" cy="4401205"/>
          </a:xfrm>
          <a:prstGeom prst="rect">
            <a:avLst/>
          </a:prstGeom>
          <a:noFill/>
        </p:spPr>
        <p:txBody>
          <a:bodyPr wrap="square" rtlCol="0">
            <a:spAutoFit/>
          </a:bodyPr>
          <a:lstStyle/>
          <a:p>
            <a:r>
              <a:rPr lang="en-US" sz="2000" b="1" dirty="0" smtClean="0"/>
              <a:t>Japanese and Koreans justly fear that companies will not reveal timeously when NPP’s leak radio-activity. More than that they fear that in a war, the NPP’s will be </a:t>
            </a:r>
            <a:r>
              <a:rPr lang="en-US" sz="2000" b="1" dirty="0" err="1" smtClean="0"/>
              <a:t>targetted</a:t>
            </a:r>
            <a:r>
              <a:rPr lang="en-US" sz="2000" b="1" dirty="0" smtClean="0"/>
              <a:t> or accidentally hit. It is for this reason that they oppose the newly built US naval bases off their coast on </a:t>
            </a:r>
            <a:r>
              <a:rPr lang="en-US" sz="2000" b="1" dirty="0" err="1" smtClean="0"/>
              <a:t>Jeju</a:t>
            </a:r>
            <a:r>
              <a:rPr lang="en-US" sz="2000" b="1" dirty="0" smtClean="0"/>
              <a:t> Island. Obama commissioned the base, Trump is rattling the sabers. One diplomatic misstep and the people’s of Korea, Japan and China could face another nuclear conflagration.  </a:t>
            </a:r>
            <a:endParaRPr lang="en-US" sz="2000" b="1" dirty="0"/>
          </a:p>
        </p:txBody>
      </p:sp>
    </p:spTree>
    <p:extLst>
      <p:ext uri="{BB962C8B-B14F-4D97-AF65-F5344CB8AC3E}">
        <p14:creationId xmlns:p14="http://schemas.microsoft.com/office/powerpoint/2010/main" val="31700497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At this crèche, 45 km from the accident, children have not played outside for 6 years. So they experience what sand is, a pen with imported sand. housed inside the facility. It is illegal to take sand from these areas to Tokyo.  </a:t>
            </a:r>
            <a:endParaRPr lang="en-US" sz="2000" dirty="0"/>
          </a:p>
        </p:txBody>
      </p:sp>
      <p:pic>
        <p:nvPicPr>
          <p:cNvPr id="4" name="Content Placeholder 3" descr="IMG_20170318_140511.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049965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if they are clear of radio-active</a:t>
            </a:r>
            <a:endParaRPr lang="en-US" dirty="0"/>
          </a:p>
        </p:txBody>
      </p:sp>
      <p:pic>
        <p:nvPicPr>
          <p:cNvPr id="4" name="Content Placeholder 3" descr="IMG_20170318_132741.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25245" y="0"/>
            <a:ext cx="8876191" cy="4881563"/>
          </a:xfrm>
        </p:spPr>
      </p:pic>
      <p:sp>
        <p:nvSpPr>
          <p:cNvPr id="3" name="TextBox 2"/>
          <p:cNvSpPr txBox="1"/>
          <p:nvPr/>
        </p:nvSpPr>
        <p:spPr>
          <a:xfrm>
            <a:off x="546101" y="5207000"/>
            <a:ext cx="7899400" cy="1200329"/>
          </a:xfrm>
          <a:prstGeom prst="rect">
            <a:avLst/>
          </a:prstGeom>
          <a:noFill/>
        </p:spPr>
        <p:txBody>
          <a:bodyPr wrap="square" rtlCol="0">
            <a:spAutoFit/>
          </a:bodyPr>
          <a:lstStyle/>
          <a:p>
            <a:r>
              <a:rPr lang="en-US" dirty="0" smtClean="0"/>
              <a:t>With the help of experts, locals have built these two ‘chambers’ where you can bring your purchased food stuffs to test if they are contaminated with radio activity. After giving you a reading you can then de-contaminate them. It takes about 1 hour for 1 kg tomatoes and 3 -4 hours for milk or water.</a:t>
            </a:r>
            <a:endParaRPr lang="en-US" dirty="0"/>
          </a:p>
        </p:txBody>
      </p:sp>
      <p:sp>
        <p:nvSpPr>
          <p:cNvPr id="11" name="Right Arrow 10"/>
          <p:cNvSpPr/>
          <p:nvPr/>
        </p:nvSpPr>
        <p:spPr>
          <a:xfrm>
            <a:off x="1485900" y="1638300"/>
            <a:ext cx="2857500" cy="482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5295900" y="114300"/>
            <a:ext cx="533400" cy="1524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5459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20170514_12492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1204384" y="-1024469"/>
            <a:ext cx="6756401" cy="9008535"/>
          </a:xfrm>
          <a:prstGeom prst="rect">
            <a:avLst/>
          </a:prstGeom>
        </p:spPr>
      </p:pic>
    </p:spTree>
    <p:extLst>
      <p:ext uri="{BB962C8B-B14F-4D97-AF65-F5344CB8AC3E}">
        <p14:creationId xmlns:p14="http://schemas.microsoft.com/office/powerpoint/2010/main" val="2162862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800" y="381000"/>
            <a:ext cx="8813800"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i="1" dirty="0" smtClean="0">
                <a:solidFill>
                  <a:srgbClr val="C0504D"/>
                </a:solidFill>
              </a:rPr>
              <a:t>The right to know </a:t>
            </a:r>
            <a:r>
              <a:rPr lang="en-US" sz="4000" dirty="0" smtClean="0"/>
              <a:t>Corporate and </a:t>
            </a:r>
          </a:p>
          <a:p>
            <a:pPr algn="ctr"/>
            <a:r>
              <a:rPr lang="en-US" sz="4000" dirty="0" smtClean="0"/>
              <a:t>Government</a:t>
            </a:r>
            <a:r>
              <a:rPr lang="en-US" sz="4000" dirty="0"/>
              <a:t> </a:t>
            </a:r>
            <a:r>
              <a:rPr lang="en-US" sz="4000" dirty="0" smtClean="0"/>
              <a:t>lies </a:t>
            </a:r>
            <a:r>
              <a:rPr lang="en-US" sz="4000" dirty="0"/>
              <a:t>and </a:t>
            </a:r>
            <a:r>
              <a:rPr lang="en-US" sz="4000" dirty="0" smtClean="0"/>
              <a:t>secrecy.</a:t>
            </a:r>
            <a:endParaRPr lang="en-US" sz="4000" dirty="0"/>
          </a:p>
        </p:txBody>
      </p:sp>
      <p:sp>
        <p:nvSpPr>
          <p:cNvPr id="4" name="TextBox 3"/>
          <p:cNvSpPr txBox="1"/>
          <p:nvPr/>
        </p:nvSpPr>
        <p:spPr>
          <a:xfrm>
            <a:off x="533400" y="2057400"/>
            <a:ext cx="8153400" cy="415498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Toshiba is the largest micro-chip maker and supplies </a:t>
            </a:r>
          </a:p>
          <a:p>
            <a:r>
              <a:rPr lang="en-US" sz="2400" dirty="0" smtClean="0"/>
              <a:t>Nuclear manufacturers globally. Its Western subsidiary is Westinghouse. It’s nuclear business has fallen on hard times. The Japanese tax payer is expected to bail them out with </a:t>
            </a:r>
          </a:p>
          <a:p>
            <a:r>
              <a:rPr lang="en-US" sz="2400" dirty="0" smtClean="0"/>
              <a:t>$1 billion.</a:t>
            </a:r>
          </a:p>
          <a:p>
            <a:endParaRPr lang="en-US" sz="2400" dirty="0"/>
          </a:p>
          <a:p>
            <a:r>
              <a:rPr lang="en-US" sz="2400" dirty="0" smtClean="0"/>
              <a:t>Japanese and Koreans opposed to NPP proliferation because they believe that profit and nuclear secrecy cannot be aligned. The threat to human existence and life on earth is as threatened by potential nuclear accidents and the potential for nuclear war, as it is from CO2 emissions.</a:t>
            </a:r>
            <a:endParaRPr lang="en-US" sz="2400" dirty="0"/>
          </a:p>
        </p:txBody>
      </p:sp>
    </p:spTree>
    <p:extLst>
      <p:ext uri="{BB962C8B-B14F-4D97-AF65-F5344CB8AC3E}">
        <p14:creationId xmlns:p14="http://schemas.microsoft.com/office/powerpoint/2010/main" val="29965668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70316_16572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0" y="927100"/>
            <a:ext cx="9144000" cy="3683000"/>
          </a:xfrm>
          <a:prstGeom prst="rect">
            <a:avLst/>
          </a:prstGeom>
        </p:spPr>
      </p:pic>
      <p:sp>
        <p:nvSpPr>
          <p:cNvPr id="3" name="TextBox 2"/>
          <p:cNvSpPr txBox="1"/>
          <p:nvPr/>
        </p:nvSpPr>
        <p:spPr>
          <a:xfrm>
            <a:off x="279400" y="5168900"/>
            <a:ext cx="8654537" cy="1569660"/>
          </a:xfrm>
          <a:prstGeom prst="rect">
            <a:avLst/>
          </a:prstGeom>
          <a:noFill/>
        </p:spPr>
        <p:txBody>
          <a:bodyPr wrap="square" rtlCol="0">
            <a:spAutoFit/>
          </a:bodyPr>
          <a:lstStyle/>
          <a:p>
            <a:r>
              <a:rPr lang="en-US" sz="2400" dirty="0" smtClean="0"/>
              <a:t>Protest outside Toshiba offices in Fukuoka, southern Japan. Letters were handed</a:t>
            </a:r>
          </a:p>
          <a:p>
            <a:r>
              <a:rPr lang="en-US" sz="2400" dirty="0" smtClean="0"/>
              <a:t>To the company asking for information and inviting them to discussion.</a:t>
            </a:r>
            <a:endParaRPr lang="en-US" sz="2400" dirty="0"/>
          </a:p>
        </p:txBody>
      </p:sp>
    </p:spTree>
    <p:extLst>
      <p:ext uri="{BB962C8B-B14F-4D97-AF65-F5344CB8AC3E}">
        <p14:creationId xmlns:p14="http://schemas.microsoft.com/office/powerpoint/2010/main" val="28316360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70316_072313347_iO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4128" y="-1"/>
            <a:ext cx="8371871" cy="6278903"/>
          </a:xfrm>
          <a:prstGeom prst="rect">
            <a:avLst/>
          </a:prstGeom>
        </p:spPr>
      </p:pic>
      <p:sp>
        <p:nvSpPr>
          <p:cNvPr id="2" name="TextBox 1"/>
          <p:cNvSpPr txBox="1"/>
          <p:nvPr/>
        </p:nvSpPr>
        <p:spPr>
          <a:xfrm>
            <a:off x="1181100" y="457200"/>
            <a:ext cx="69977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Toshiba shut its office when we asked to speak them</a:t>
            </a:r>
            <a:r>
              <a:rPr lang="en-US" dirty="0" smtClean="0"/>
              <a:t>.</a:t>
            </a:r>
            <a:endParaRPr lang="en-US" dirty="0"/>
          </a:p>
        </p:txBody>
      </p:sp>
    </p:spTree>
    <p:extLst>
      <p:ext uri="{BB962C8B-B14F-4D97-AF65-F5344CB8AC3E}">
        <p14:creationId xmlns:p14="http://schemas.microsoft.com/office/powerpoint/2010/main" val="26470285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70316_17073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0" y="0"/>
            <a:ext cx="9144000" cy="5143500"/>
          </a:xfrm>
          <a:prstGeom prst="rect">
            <a:avLst/>
          </a:prstGeom>
        </p:spPr>
      </p:pic>
      <p:pic>
        <p:nvPicPr>
          <p:cNvPr id="3" name="Content Placeholder 3" descr="tmp00019.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199827" y="4688858"/>
            <a:ext cx="3944173" cy="2169142"/>
          </a:xfrm>
          <a:prstGeom prst="rect">
            <a:avLst/>
          </a:prstGeom>
        </p:spPr>
      </p:pic>
      <p:sp>
        <p:nvSpPr>
          <p:cNvPr id="4" name="TextBox 3"/>
          <p:cNvSpPr txBox="1"/>
          <p:nvPr/>
        </p:nvSpPr>
        <p:spPr>
          <a:xfrm>
            <a:off x="342900" y="5372100"/>
            <a:ext cx="4572000" cy="646331"/>
          </a:xfrm>
          <a:prstGeom prst="rect">
            <a:avLst/>
          </a:prstGeom>
          <a:noFill/>
        </p:spPr>
        <p:txBody>
          <a:bodyPr wrap="square" rtlCol="0">
            <a:spAutoFit/>
          </a:bodyPr>
          <a:lstStyle/>
          <a:p>
            <a:r>
              <a:rPr lang="en-US" dirty="0" smtClean="0"/>
              <a:t>Demonstration outside Toshiba </a:t>
            </a:r>
            <a:r>
              <a:rPr lang="en-US" dirty="0" err="1" smtClean="0"/>
              <a:t>demending</a:t>
            </a:r>
            <a:r>
              <a:rPr lang="en-US" dirty="0" smtClean="0"/>
              <a:t> closure of their nuclear operations.</a:t>
            </a:r>
            <a:endParaRPr lang="en-US" dirty="0"/>
          </a:p>
        </p:txBody>
      </p:sp>
    </p:spTree>
    <p:extLst>
      <p:ext uri="{BB962C8B-B14F-4D97-AF65-F5344CB8AC3E}">
        <p14:creationId xmlns:p14="http://schemas.microsoft.com/office/powerpoint/2010/main" val="7447668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70317_183345.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203191" y="63499"/>
            <a:ext cx="8823693" cy="2425701"/>
          </a:xfrm>
          <a:prstGeom prst="rect">
            <a:avLst/>
          </a:prstGeom>
        </p:spPr>
      </p:pic>
      <p:pic>
        <p:nvPicPr>
          <p:cNvPr id="3" name="Picture 2" descr="1490619996981.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8485" y="4711699"/>
            <a:ext cx="3708399" cy="2085975"/>
          </a:xfrm>
          <a:prstGeom prst="rect">
            <a:avLst/>
          </a:prstGeom>
        </p:spPr>
      </p:pic>
      <p:pic>
        <p:nvPicPr>
          <p:cNvPr id="4" name="Picture 3" descr="18156859_1158670290944871_75284092129093414_n.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3191" y="2755900"/>
            <a:ext cx="6172200" cy="2578100"/>
          </a:xfrm>
          <a:prstGeom prst="rect">
            <a:avLst/>
          </a:prstGeom>
        </p:spPr>
      </p:pic>
    </p:spTree>
    <p:extLst>
      <p:ext uri="{BB962C8B-B14F-4D97-AF65-F5344CB8AC3E}">
        <p14:creationId xmlns:p14="http://schemas.microsoft.com/office/powerpoint/2010/main" val="24985845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Political Themes</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Corporate state capture is global.</a:t>
            </a:r>
          </a:p>
          <a:p>
            <a:r>
              <a:rPr lang="en-US" dirty="0" smtClean="0"/>
              <a:t>National class struggles are global struggles.</a:t>
            </a:r>
          </a:p>
          <a:p>
            <a:r>
              <a:rPr lang="en-US" dirty="0" smtClean="0"/>
              <a:t>Corporate lies that cause death.</a:t>
            </a:r>
          </a:p>
          <a:p>
            <a:r>
              <a:rPr lang="en-US" dirty="0" smtClean="0"/>
              <a:t>Colonial legacies everywhere.</a:t>
            </a:r>
          </a:p>
          <a:p>
            <a:r>
              <a:rPr lang="en-US" dirty="0" smtClean="0"/>
              <a:t>Toward a global people’s movement.</a:t>
            </a:r>
          </a:p>
          <a:p>
            <a:r>
              <a:rPr lang="en-US" dirty="0" smtClean="0"/>
              <a:t>No to the political parties we know.</a:t>
            </a:r>
          </a:p>
          <a:p>
            <a:endParaRPr lang="en-US" dirty="0"/>
          </a:p>
        </p:txBody>
      </p:sp>
    </p:spTree>
    <p:extLst>
      <p:ext uri="{BB962C8B-B14F-4D97-AF65-F5344CB8AC3E}">
        <p14:creationId xmlns:p14="http://schemas.microsoft.com/office/powerpoint/2010/main" val="6179792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90620082953.jpe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7000" y="4175631"/>
            <a:ext cx="4368800" cy="2631569"/>
          </a:xfrm>
          <a:prstGeom prst="rect">
            <a:avLst/>
          </a:prstGeom>
        </p:spPr>
      </p:pic>
      <p:sp>
        <p:nvSpPr>
          <p:cNvPr id="3" name="TextBox 2"/>
          <p:cNvSpPr txBox="1"/>
          <p:nvPr/>
        </p:nvSpPr>
        <p:spPr>
          <a:xfrm>
            <a:off x="6350000" y="5168900"/>
            <a:ext cx="2540000" cy="646331"/>
          </a:xfrm>
          <a:prstGeom prst="rect">
            <a:avLst/>
          </a:prstGeom>
          <a:noFill/>
        </p:spPr>
        <p:txBody>
          <a:bodyPr wrap="square" rtlCol="0">
            <a:spAutoFit/>
          </a:bodyPr>
          <a:lstStyle/>
          <a:p>
            <a:r>
              <a:rPr lang="en-US" dirty="0" smtClean="0"/>
              <a:t>Demo outside Toshiba in Tokyo</a:t>
            </a:r>
            <a:endParaRPr lang="en-US" dirty="0"/>
          </a:p>
        </p:txBody>
      </p:sp>
      <p:pic>
        <p:nvPicPr>
          <p:cNvPr id="4" name="Picture 3" descr="1490620066347.jpe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06500" y="0"/>
            <a:ext cx="7937500" cy="4165600"/>
          </a:xfrm>
          <a:prstGeom prst="rect">
            <a:avLst/>
          </a:prstGeom>
        </p:spPr>
      </p:pic>
    </p:spTree>
    <p:extLst>
      <p:ext uri="{BB962C8B-B14F-4D97-AF65-F5344CB8AC3E}">
        <p14:creationId xmlns:p14="http://schemas.microsoft.com/office/powerpoint/2010/main" val="34281321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20170322_134402_BURST001_COVER.jpg"/>
          <p:cNvPicPr>
            <a:picLocks noGrp="1" noChangeAspect="1"/>
          </p:cNvPicPr>
          <p:nvPr>
            <p:ph idx="4294967295"/>
          </p:nvPr>
        </p:nvPicPr>
        <p:blipFill rotWithShape="1">
          <a:blip r:embed="rId2" cstate="email">
            <a:extLst>
              <a:ext uri="{28A0092B-C50C-407E-A947-70E740481C1C}">
                <a14:useLocalDpi xmlns:a14="http://schemas.microsoft.com/office/drawing/2010/main"/>
              </a:ext>
            </a:extLst>
          </a:blip>
          <a:srcRect/>
          <a:stretch/>
        </p:blipFill>
        <p:spPr>
          <a:xfrm rot="5589947">
            <a:off x="-1031345" y="1682750"/>
            <a:ext cx="6181725" cy="3552825"/>
          </a:xfrm>
        </p:spPr>
      </p:pic>
      <p:sp>
        <p:nvSpPr>
          <p:cNvPr id="5" name="TextBox 4"/>
          <p:cNvSpPr txBox="1"/>
          <p:nvPr/>
        </p:nvSpPr>
        <p:spPr>
          <a:xfrm>
            <a:off x="4003913" y="1515533"/>
            <a:ext cx="5002759" cy="4401205"/>
          </a:xfrm>
          <a:prstGeom prst="rect">
            <a:avLst/>
          </a:prstGeom>
          <a:noFill/>
        </p:spPr>
        <p:txBody>
          <a:bodyPr wrap="square" rtlCol="0">
            <a:spAutoFit/>
          </a:bodyPr>
          <a:lstStyle/>
          <a:p>
            <a:pPr algn="ctr"/>
            <a:r>
              <a:rPr lang="en-US" sz="2800" dirty="0" smtClean="0"/>
              <a:t>“In the era of military dictatorship and</a:t>
            </a:r>
          </a:p>
          <a:p>
            <a:pPr algn="ctr"/>
            <a:r>
              <a:rPr lang="en-US" sz="2800" dirty="0"/>
              <a:t>o</a:t>
            </a:r>
            <a:r>
              <a:rPr lang="en-US" sz="2800" dirty="0" smtClean="0"/>
              <a:t>ppressive government rule</a:t>
            </a:r>
          </a:p>
          <a:p>
            <a:pPr algn="ctr"/>
            <a:r>
              <a:rPr lang="en-US" sz="2800" dirty="0"/>
              <a:t>t</a:t>
            </a:r>
            <a:r>
              <a:rPr lang="en-US" sz="2800" dirty="0" smtClean="0"/>
              <a:t>he people’s movement for human rights,</a:t>
            </a:r>
          </a:p>
          <a:p>
            <a:pPr algn="ctr"/>
            <a:r>
              <a:rPr lang="en-US" sz="2800" dirty="0"/>
              <a:t>d</a:t>
            </a:r>
            <a:r>
              <a:rPr lang="en-US" sz="2800" dirty="0" smtClean="0"/>
              <a:t>emocracy blazed up like a flame.</a:t>
            </a:r>
          </a:p>
          <a:p>
            <a:pPr algn="ctr"/>
            <a:r>
              <a:rPr lang="en-US" sz="2800" dirty="0" smtClean="0"/>
              <a:t>This site was the focal point of the movement.</a:t>
            </a:r>
          </a:p>
          <a:p>
            <a:pPr algn="ctr"/>
            <a:r>
              <a:rPr lang="en-US" sz="2800" dirty="0" smtClean="0"/>
              <a:t>God be with us.”</a:t>
            </a:r>
            <a:endParaRPr lang="en-US" sz="2800" dirty="0"/>
          </a:p>
        </p:txBody>
      </p:sp>
      <p:sp>
        <p:nvSpPr>
          <p:cNvPr id="2" name="TextBox 1"/>
          <p:cNvSpPr txBox="1"/>
          <p:nvPr/>
        </p:nvSpPr>
        <p:spPr>
          <a:xfrm>
            <a:off x="4356100" y="381000"/>
            <a:ext cx="4740444" cy="769441"/>
          </a:xfrm>
          <a:prstGeom prst="rect">
            <a:avLst/>
          </a:prstGeom>
          <a:noFill/>
        </p:spPr>
        <p:txBody>
          <a:bodyPr wrap="square" rtlCol="0">
            <a:spAutoFit/>
          </a:bodyPr>
          <a:lstStyle/>
          <a:p>
            <a:pPr algn="ctr"/>
            <a:r>
              <a:rPr lang="en-US" sz="4400" b="1" dirty="0" smtClean="0">
                <a:solidFill>
                  <a:srgbClr val="C0504D"/>
                </a:solidFill>
              </a:rPr>
              <a:t>The right to resist</a:t>
            </a:r>
            <a:endParaRPr lang="en-US" sz="4400" b="1" dirty="0">
              <a:solidFill>
                <a:srgbClr val="C0504D"/>
              </a:solidFill>
            </a:endParaRPr>
          </a:p>
        </p:txBody>
      </p:sp>
    </p:spTree>
    <p:extLst>
      <p:ext uri="{BB962C8B-B14F-4D97-AF65-F5344CB8AC3E}">
        <p14:creationId xmlns:p14="http://schemas.microsoft.com/office/powerpoint/2010/main" val="38416488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90620098342.jpe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16000" y="952499"/>
            <a:ext cx="6324600" cy="4836583"/>
          </a:xfrm>
          <a:prstGeom prst="rect">
            <a:avLst/>
          </a:prstGeom>
        </p:spPr>
      </p:pic>
      <p:sp>
        <p:nvSpPr>
          <p:cNvPr id="5" name="TextBox 4"/>
          <p:cNvSpPr txBox="1"/>
          <p:nvPr/>
        </p:nvSpPr>
        <p:spPr>
          <a:xfrm>
            <a:off x="1841500" y="330200"/>
            <a:ext cx="4584700" cy="923330"/>
          </a:xfrm>
          <a:prstGeom prst="rect">
            <a:avLst/>
          </a:prstGeom>
          <a:noFill/>
        </p:spPr>
        <p:txBody>
          <a:bodyPr wrap="square" rtlCol="0">
            <a:spAutoFit/>
          </a:bodyPr>
          <a:lstStyle/>
          <a:p>
            <a:pPr algn="ctr"/>
            <a:r>
              <a:rPr lang="en-US" dirty="0"/>
              <a:t>Outside the offices of the South Korean Council of Churches</a:t>
            </a:r>
          </a:p>
          <a:p>
            <a:pPr algn="ctr"/>
            <a:endParaRPr lang="en-US" dirty="0"/>
          </a:p>
        </p:txBody>
      </p:sp>
      <p:sp>
        <p:nvSpPr>
          <p:cNvPr id="6" name="TextBox 5"/>
          <p:cNvSpPr txBox="1"/>
          <p:nvPr/>
        </p:nvSpPr>
        <p:spPr>
          <a:xfrm>
            <a:off x="546100" y="5918200"/>
            <a:ext cx="7353300" cy="646331"/>
          </a:xfrm>
          <a:prstGeom prst="rect">
            <a:avLst/>
          </a:prstGeom>
          <a:noFill/>
        </p:spPr>
        <p:txBody>
          <a:bodyPr wrap="square" rtlCol="0">
            <a:spAutoFit/>
          </a:bodyPr>
          <a:lstStyle/>
          <a:p>
            <a:r>
              <a:rPr lang="en-US" dirty="0" smtClean="0"/>
              <a:t>Rev Lee, </a:t>
            </a:r>
            <a:r>
              <a:rPr lang="en-US" dirty="0" err="1" smtClean="0"/>
              <a:t>Nidal</a:t>
            </a:r>
            <a:r>
              <a:rPr lang="en-US" dirty="0" smtClean="0"/>
              <a:t> </a:t>
            </a:r>
            <a:r>
              <a:rPr lang="en-US" dirty="0" err="1" smtClean="0"/>
              <a:t>AbuZuluf</a:t>
            </a:r>
            <a:r>
              <a:rPr lang="en-US" dirty="0" smtClean="0"/>
              <a:t>, Horst Kleinschmidt, Choi </a:t>
            </a:r>
            <a:r>
              <a:rPr lang="en-US" dirty="0" err="1" smtClean="0"/>
              <a:t>Seung</a:t>
            </a:r>
            <a:r>
              <a:rPr lang="mr-IN" dirty="0" smtClean="0"/>
              <a:t>….</a:t>
            </a:r>
            <a:r>
              <a:rPr lang="en-US" dirty="0" smtClean="0"/>
              <a:t>, Prof Yong-Bok Kim</a:t>
            </a:r>
            <a:endParaRPr lang="en-US" dirty="0"/>
          </a:p>
        </p:txBody>
      </p:sp>
    </p:spTree>
    <p:extLst>
      <p:ext uri="{BB962C8B-B14F-4D97-AF65-F5344CB8AC3E}">
        <p14:creationId xmlns:p14="http://schemas.microsoft.com/office/powerpoint/2010/main" val="30542509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Persuading the South Korean Council of Churches of the need to take the Korea/Japan message to become a global issue.</a:t>
            </a:r>
            <a:endParaRPr lang="en-US" sz="2800" dirty="0"/>
          </a:p>
        </p:txBody>
      </p:sp>
      <p:pic>
        <p:nvPicPr>
          <p:cNvPr id="4" name="Content Placeholder 3" descr="1490620094522.jpe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491624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43900" cy="1744662"/>
          </a:xfrm>
        </p:spPr>
        <p:style>
          <a:lnRef idx="1">
            <a:schemeClr val="accent3"/>
          </a:lnRef>
          <a:fillRef idx="2">
            <a:schemeClr val="accent3"/>
          </a:fillRef>
          <a:effectRef idx="1">
            <a:schemeClr val="accent3"/>
          </a:effectRef>
          <a:fontRef idx="minor">
            <a:schemeClr val="dk1"/>
          </a:fontRef>
        </p:style>
        <p:txBody>
          <a:bodyPr>
            <a:normAutofit/>
          </a:bodyPr>
          <a:lstStyle/>
          <a:p>
            <a:r>
              <a:rPr lang="en-US" sz="4800" b="1" i="1" dirty="0" smtClean="0">
                <a:solidFill>
                  <a:srgbClr val="C0504D"/>
                </a:solidFill>
              </a:rPr>
              <a:t>The right to be free </a:t>
            </a:r>
            <a:r>
              <a:rPr lang="en-US" dirty="0" smtClean="0"/>
              <a:t/>
            </a:r>
            <a:br>
              <a:rPr lang="en-US" dirty="0" smtClean="0"/>
            </a:br>
            <a:r>
              <a:rPr lang="en-US" dirty="0" smtClean="0"/>
              <a:t>Colonial legacy</a:t>
            </a:r>
            <a:endParaRPr lang="en-US" dirty="0"/>
          </a:p>
        </p:txBody>
      </p:sp>
      <p:sp>
        <p:nvSpPr>
          <p:cNvPr id="3" name="Content Placeholder 2"/>
          <p:cNvSpPr>
            <a:spLocks noGrp="1"/>
          </p:cNvSpPr>
          <p:nvPr>
            <p:ph idx="1"/>
          </p:nvPr>
        </p:nvSpPr>
        <p:spPr>
          <a:xfrm>
            <a:off x="457200" y="2527300"/>
            <a:ext cx="8432800" cy="4025900"/>
          </a:xfrm>
        </p:spPr>
        <p:style>
          <a:lnRef idx="1">
            <a:schemeClr val="accent3"/>
          </a:lnRef>
          <a:fillRef idx="2">
            <a:schemeClr val="accent3"/>
          </a:fillRef>
          <a:effectRef idx="1">
            <a:schemeClr val="accent3"/>
          </a:effectRef>
          <a:fontRef idx="minor">
            <a:schemeClr val="dk1"/>
          </a:fontRef>
        </p:style>
        <p:txBody>
          <a:bodyPr/>
          <a:lstStyle/>
          <a:p>
            <a:r>
              <a:rPr lang="en-US" dirty="0" smtClean="0"/>
              <a:t>Korea was a colony of Japan from 1910 </a:t>
            </a:r>
            <a:r>
              <a:rPr lang="mr-IN" dirty="0" smtClean="0"/>
              <a:t>–</a:t>
            </a:r>
            <a:r>
              <a:rPr lang="en-US" dirty="0" smtClean="0"/>
              <a:t> 1945</a:t>
            </a:r>
          </a:p>
          <a:p>
            <a:r>
              <a:rPr lang="en-US" dirty="0" smtClean="0"/>
              <a:t>North and South Korea came about in 1948 </a:t>
            </a:r>
            <a:r>
              <a:rPr lang="mr-IN" dirty="0" smtClean="0"/>
              <a:t>–</a:t>
            </a:r>
            <a:r>
              <a:rPr lang="en-US" dirty="0" smtClean="0"/>
              <a:t> the result of a war and grim cold war politics.</a:t>
            </a:r>
          </a:p>
          <a:p>
            <a:r>
              <a:rPr lang="en-US" dirty="0" smtClean="0"/>
              <a:t>Japanese of Korean descent still fight for their human rights and against discrimination.</a:t>
            </a:r>
          </a:p>
          <a:p>
            <a:r>
              <a:rPr lang="en-US" dirty="0" smtClean="0"/>
              <a:t>Koreans still demand compensation for the ‘Comfort women’ Japanese soldiers took.  </a:t>
            </a:r>
          </a:p>
          <a:p>
            <a:endParaRPr lang="en-US" dirty="0"/>
          </a:p>
        </p:txBody>
      </p:sp>
    </p:spTree>
    <p:extLst>
      <p:ext uri="{BB962C8B-B14F-4D97-AF65-F5344CB8AC3E}">
        <p14:creationId xmlns:p14="http://schemas.microsoft.com/office/powerpoint/2010/main" val="19817183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20170319_140257.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53846" y="122238"/>
            <a:ext cx="8561554" cy="4708525"/>
          </a:xfrm>
        </p:spPr>
      </p:pic>
      <p:sp>
        <p:nvSpPr>
          <p:cNvPr id="5" name="Rectangle 4"/>
          <p:cNvSpPr/>
          <p:nvPr/>
        </p:nvSpPr>
        <p:spPr>
          <a:xfrm>
            <a:off x="353846" y="4813995"/>
            <a:ext cx="8561554" cy="2215991"/>
          </a:xfrm>
          <a:prstGeom prst="rect">
            <a:avLst/>
          </a:prstGeom>
        </p:spPr>
        <p:txBody>
          <a:bodyPr wrap="square">
            <a:spAutoFit/>
          </a:bodyPr>
          <a:lstStyle/>
          <a:p>
            <a:r>
              <a:rPr lang="en-ZA" sz="2000" dirty="0"/>
              <a:t>In 1919, </a:t>
            </a:r>
            <a:r>
              <a:rPr lang="en-ZA" sz="2000" dirty="0" smtClean="0"/>
              <a:t>the Korea YMCA in Tokyo </a:t>
            </a:r>
            <a:r>
              <a:rPr lang="en-ZA" sz="2000" dirty="0"/>
              <a:t>backed the first declaration for Korea's independence known as the "February 8 Declaration of Independence," that proclaimed independence to the world. This </a:t>
            </a:r>
            <a:r>
              <a:rPr lang="en-ZA" sz="2000" dirty="0" smtClean="0"/>
              <a:t>declaration </a:t>
            </a:r>
            <a:r>
              <a:rPr lang="en-ZA" sz="2000" dirty="0"/>
              <a:t>paved the way </a:t>
            </a:r>
            <a:r>
              <a:rPr lang="en-ZA" sz="2000" dirty="0" smtClean="0"/>
              <a:t>to the </a:t>
            </a:r>
            <a:r>
              <a:rPr lang="en-ZA" sz="2000" dirty="0"/>
              <a:t>"March 1 Independence Movement" in Korea</a:t>
            </a:r>
            <a:r>
              <a:rPr lang="en-ZA" sz="2000" dirty="0" smtClean="0"/>
              <a:t>. </a:t>
            </a:r>
            <a:r>
              <a:rPr lang="en-ZA" sz="2000" dirty="0"/>
              <a:t>M</a:t>
            </a:r>
            <a:r>
              <a:rPr lang="en-ZA" sz="2000" dirty="0" smtClean="0"/>
              <a:t>embers </a:t>
            </a:r>
            <a:r>
              <a:rPr lang="en-ZA" sz="2000" dirty="0"/>
              <a:t>of this YMCA such as Shin Ik-hee, Choo Yo-han, Chang Duk-soo went to China to press ahead with the Independence </a:t>
            </a:r>
            <a:r>
              <a:rPr lang="en-ZA" sz="2000" dirty="0" smtClean="0"/>
              <a:t>Movement </a:t>
            </a:r>
            <a:r>
              <a:rPr lang="en-ZA" sz="2000" dirty="0"/>
              <a:t>the provisional government set up in </a:t>
            </a:r>
            <a:r>
              <a:rPr lang="en-ZA" sz="2000" dirty="0" smtClean="0"/>
              <a:t>Shanghai.</a:t>
            </a:r>
            <a:endParaRPr lang="en-ZA" sz="2000" dirty="0"/>
          </a:p>
          <a:p>
            <a:endParaRPr lang="en-ZA" dirty="0"/>
          </a:p>
        </p:txBody>
      </p:sp>
    </p:spTree>
    <p:extLst>
      <p:ext uri="{BB962C8B-B14F-4D97-AF65-F5344CB8AC3E}">
        <p14:creationId xmlns:p14="http://schemas.microsoft.com/office/powerpoint/2010/main" val="10256876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 y="127001"/>
            <a:ext cx="8559799" cy="1384995"/>
          </a:xfrm>
          <a:prstGeom prst="rect">
            <a:avLst/>
          </a:prstGeom>
          <a:noFill/>
        </p:spPr>
        <p:txBody>
          <a:bodyPr wrap="square" rtlCol="0">
            <a:spAutoFit/>
          </a:bodyPr>
          <a:lstStyle/>
          <a:p>
            <a:r>
              <a:rPr lang="en-US" sz="2800" dirty="0" smtClean="0"/>
              <a:t>Koreans who fought against Military dictatorship. Those killed, injured and who were imprisoned are commemorated here. </a:t>
            </a:r>
            <a:endParaRPr lang="en-US" sz="2800" dirty="0"/>
          </a:p>
        </p:txBody>
      </p:sp>
      <p:pic>
        <p:nvPicPr>
          <p:cNvPr id="4" name="Picture 3" descr="1490619977807.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21007635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70325_031402748_iO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8772" y="681028"/>
            <a:ext cx="8144003" cy="6108002"/>
          </a:xfrm>
          <a:prstGeom prst="rect">
            <a:avLst/>
          </a:prstGeom>
        </p:spPr>
      </p:pic>
      <p:sp>
        <p:nvSpPr>
          <p:cNvPr id="3" name="TextBox 2"/>
          <p:cNvSpPr txBox="1"/>
          <p:nvPr/>
        </p:nvSpPr>
        <p:spPr>
          <a:xfrm>
            <a:off x="405891" y="340445"/>
            <a:ext cx="1099993" cy="369332"/>
          </a:xfrm>
          <a:prstGeom prst="rect">
            <a:avLst/>
          </a:prstGeom>
          <a:noFill/>
        </p:spPr>
        <p:txBody>
          <a:bodyPr wrap="none" rtlCol="0">
            <a:spAutoFit/>
          </a:bodyPr>
          <a:lstStyle/>
          <a:p>
            <a:r>
              <a:rPr lang="en-US" dirty="0" smtClean="0"/>
              <a:t>Memorial </a:t>
            </a:r>
            <a:endParaRPr lang="en-US" dirty="0"/>
          </a:p>
        </p:txBody>
      </p:sp>
    </p:spTree>
    <p:extLst>
      <p:ext uri="{BB962C8B-B14F-4D97-AF65-F5344CB8AC3E}">
        <p14:creationId xmlns:p14="http://schemas.microsoft.com/office/powerpoint/2010/main" val="24176190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A survivor: “We would not have been in Hiroshima if Japan had not colonized us and we would not have been bombed if Japan had not attacked the US. Before the bombing the Japanese treated us as inferior. And, after returning to Korea we were shunned as though we had a genetic defect”.  </a:t>
            </a:r>
            <a:endParaRPr lang="en-US" sz="2000" dirty="0"/>
          </a:p>
        </p:txBody>
      </p:sp>
      <p:pic>
        <p:nvPicPr>
          <p:cNvPr id="4" name="Content Placeholder 3" descr="1490620033511.jpe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Box 2"/>
          <p:cNvSpPr txBox="1"/>
          <p:nvPr/>
        </p:nvSpPr>
        <p:spPr>
          <a:xfrm>
            <a:off x="342900" y="6273800"/>
            <a:ext cx="8809162" cy="338554"/>
          </a:xfrm>
          <a:prstGeom prst="rect">
            <a:avLst/>
          </a:prstGeom>
          <a:noFill/>
        </p:spPr>
        <p:txBody>
          <a:bodyPr wrap="square" rtlCol="0">
            <a:spAutoFit/>
          </a:bodyPr>
          <a:lstStyle/>
          <a:p>
            <a:pPr algn="ctr"/>
            <a:r>
              <a:rPr lang="en-US" sz="1600" dirty="0" smtClean="0"/>
              <a:t>Choi, Lee, Horst, </a:t>
            </a:r>
            <a:r>
              <a:rPr lang="en-US" sz="1600" dirty="0" err="1" smtClean="0"/>
              <a:t>Nidal</a:t>
            </a:r>
            <a:r>
              <a:rPr lang="en-US" sz="1600" dirty="0" smtClean="0"/>
              <a:t> and Yong-Bock in front of a memorial to the Korean Hiroshima victims </a:t>
            </a:r>
            <a:endParaRPr lang="en-US" sz="1600" dirty="0"/>
          </a:p>
        </p:txBody>
      </p:sp>
    </p:spTree>
    <p:extLst>
      <p:ext uri="{BB962C8B-B14F-4D97-AF65-F5344CB8AC3E}">
        <p14:creationId xmlns:p14="http://schemas.microsoft.com/office/powerpoint/2010/main" val="31752955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2084" y="274638"/>
            <a:ext cx="5164715" cy="838355"/>
          </a:xfrm>
        </p:spPr>
        <p:txBody>
          <a:bodyPr>
            <a:normAutofit/>
          </a:bodyPr>
          <a:lstStyle/>
          <a:p>
            <a:r>
              <a:rPr lang="en-US" sz="2400" dirty="0" smtClean="0"/>
              <a:t>For each Korean identified a name is added and a candle lit.</a:t>
            </a:r>
            <a:endParaRPr lang="en-US" sz="2400" dirty="0"/>
          </a:p>
        </p:txBody>
      </p:sp>
      <p:pic>
        <p:nvPicPr>
          <p:cNvPr id="4" name="Content Placeholder 3" descr="IMG_20170324_110256_BURST001_COVER.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rot="10800000">
            <a:off x="-1" y="0"/>
            <a:ext cx="3238025" cy="1780789"/>
          </a:xfrm>
        </p:spPr>
      </p:pic>
      <p:pic>
        <p:nvPicPr>
          <p:cNvPr id="5" name="Picture 4" descr="IMG_20170324_105504_BURST001_COV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772499" y="1329374"/>
            <a:ext cx="7371501" cy="5528626"/>
          </a:xfrm>
          <a:prstGeom prst="rect">
            <a:avLst/>
          </a:prstGeom>
        </p:spPr>
      </p:pic>
    </p:spTree>
    <p:extLst>
      <p:ext uri="{BB962C8B-B14F-4D97-AF65-F5344CB8AC3E}">
        <p14:creationId xmlns:p14="http://schemas.microsoft.com/office/powerpoint/2010/main" val="23221538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flipV="1">
            <a:off x="1558097" y="2265267"/>
            <a:ext cx="5813404" cy="2815217"/>
          </a:xfrm>
          <a:prstGeom prst="triangle">
            <a:avLst>
              <a:gd name="adj" fmla="val 504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28476" y="1047523"/>
            <a:ext cx="2540091" cy="923330"/>
          </a:xfrm>
          <a:prstGeom prst="rect">
            <a:avLst/>
          </a:prstGeom>
          <a:noFill/>
        </p:spPr>
        <p:txBody>
          <a:bodyPr wrap="square" rtlCol="0">
            <a:spAutoFit/>
          </a:bodyPr>
          <a:lstStyle/>
          <a:p>
            <a:r>
              <a:rPr lang="en-US" dirty="0" smtClean="0"/>
              <a:t>Apartheid Israel/ Palestine, BDS, Jews for Justice</a:t>
            </a:r>
            <a:endParaRPr lang="en-US" dirty="0"/>
          </a:p>
        </p:txBody>
      </p:sp>
      <p:sp>
        <p:nvSpPr>
          <p:cNvPr id="7" name="TextBox 6"/>
          <p:cNvSpPr txBox="1"/>
          <p:nvPr/>
        </p:nvSpPr>
        <p:spPr>
          <a:xfrm>
            <a:off x="5355140" y="1047523"/>
            <a:ext cx="3299500" cy="923330"/>
          </a:xfrm>
          <a:prstGeom prst="rect">
            <a:avLst/>
          </a:prstGeom>
          <a:noFill/>
        </p:spPr>
        <p:txBody>
          <a:bodyPr wrap="square" rtlCol="0">
            <a:spAutoFit/>
          </a:bodyPr>
          <a:lstStyle/>
          <a:p>
            <a:r>
              <a:rPr lang="en-US" dirty="0" smtClean="0"/>
              <a:t>Japan, South Korea (South and North), nuclear restitution and Colonial legacy</a:t>
            </a:r>
            <a:endParaRPr lang="en-US" dirty="0"/>
          </a:p>
        </p:txBody>
      </p:sp>
      <p:sp>
        <p:nvSpPr>
          <p:cNvPr id="8" name="TextBox 7"/>
          <p:cNvSpPr txBox="1"/>
          <p:nvPr/>
        </p:nvSpPr>
        <p:spPr>
          <a:xfrm>
            <a:off x="3011448" y="5211425"/>
            <a:ext cx="2919795" cy="1200329"/>
          </a:xfrm>
          <a:prstGeom prst="rect">
            <a:avLst/>
          </a:prstGeom>
          <a:noFill/>
        </p:spPr>
        <p:txBody>
          <a:bodyPr wrap="square" rtlCol="0">
            <a:spAutoFit/>
          </a:bodyPr>
          <a:lstStyle/>
          <a:p>
            <a:r>
              <a:rPr lang="en-US" dirty="0" smtClean="0"/>
              <a:t>South Africa: Truth and Justice, breaking the divide, discourse and spiritual authority</a:t>
            </a:r>
            <a:endParaRPr lang="en-US" dirty="0"/>
          </a:p>
        </p:txBody>
      </p:sp>
    </p:spTree>
    <p:extLst>
      <p:ext uri="{BB962C8B-B14F-4D97-AF65-F5344CB8AC3E}">
        <p14:creationId xmlns:p14="http://schemas.microsoft.com/office/powerpoint/2010/main" val="8101346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Compensation from Japan, from the USA. Work in progress</a:t>
            </a:r>
            <a:endParaRPr lang="en-US" dirty="0"/>
          </a:p>
        </p:txBody>
      </p:sp>
      <p:pic>
        <p:nvPicPr>
          <p:cNvPr id="4" name="Content Placeholder 3" descr="IMG_20170324_105513.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08704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70 years after the bomb annihilated Hiroshima the Korean survivors still press their Government to seek compensation from Japan, the US and potentially the International Court of Justice. </a:t>
            </a:r>
            <a:endParaRPr lang="en-US" sz="2000" dirty="0"/>
          </a:p>
        </p:txBody>
      </p:sp>
      <p:pic>
        <p:nvPicPr>
          <p:cNvPr id="4" name="Content Placeholder 3" descr="1490620022900.jpe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9139713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curse of state capture by multinational corporates</a:t>
            </a:r>
            <a:endParaRPr lang="en-US" dirty="0"/>
          </a:p>
        </p:txBody>
      </p:sp>
      <p:pic>
        <p:nvPicPr>
          <p:cNvPr id="4" name="Content Placeholder 3" descr="20170317_203715.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rot="10800000">
            <a:off x="-73928" y="2197100"/>
            <a:ext cx="9237800" cy="3929059"/>
          </a:xfrm>
        </p:spPr>
      </p:pic>
    </p:spTree>
    <p:extLst>
      <p:ext uri="{BB962C8B-B14F-4D97-AF65-F5344CB8AC3E}">
        <p14:creationId xmlns:p14="http://schemas.microsoft.com/office/powerpoint/2010/main" val="180620686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62500" cy="1884362"/>
          </a:xfrm>
        </p:spPr>
        <p:txBody>
          <a:bodyPr>
            <a:normAutofit fontScale="90000"/>
          </a:bodyPr>
          <a:lstStyle/>
          <a:p>
            <a:r>
              <a:rPr lang="en-US" sz="3200" dirty="0" smtClean="0"/>
              <a:t>Telling Toshiba that it is unethical to push NPP exports, when locals no longer trust them. </a:t>
            </a:r>
            <a:endParaRPr lang="en-US" sz="3200" dirty="0"/>
          </a:p>
        </p:txBody>
      </p:sp>
      <p:pic>
        <p:nvPicPr>
          <p:cNvPr id="4" name="Content Placeholder 3" descr="1490620074789.jpe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2332037"/>
            <a:ext cx="5727700" cy="4525963"/>
          </a:xfrm>
        </p:spPr>
      </p:pic>
      <p:pic>
        <p:nvPicPr>
          <p:cNvPr id="5" name="Content Placeholder 3" descr="20170316_15532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5626100" y="86422"/>
            <a:ext cx="3403600" cy="4383978"/>
          </a:xfrm>
          <a:prstGeom prst="rect">
            <a:avLst/>
          </a:prstGeom>
        </p:spPr>
      </p:pic>
    </p:spTree>
    <p:extLst>
      <p:ext uri="{BB962C8B-B14F-4D97-AF65-F5344CB8AC3E}">
        <p14:creationId xmlns:p14="http://schemas.microsoft.com/office/powerpoint/2010/main" val="18419814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45" y="101600"/>
            <a:ext cx="8561555" cy="1316038"/>
          </a:xfrm>
        </p:spPr>
        <p:txBody>
          <a:bodyPr>
            <a:noAutofit/>
          </a:bodyPr>
          <a:lstStyle/>
          <a:p>
            <a:r>
              <a:rPr lang="en-US" sz="3200" dirty="0" smtClean="0"/>
              <a:t>The cranes in the background, some 2 km away, are where the Fukushima accident took place</a:t>
            </a:r>
            <a:endParaRPr lang="en-US" sz="3200" dirty="0"/>
          </a:p>
        </p:txBody>
      </p:sp>
      <p:pic>
        <p:nvPicPr>
          <p:cNvPr id="4" name="Content Placeholder 3" descr="IMG_20170318_152736.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905000" y="1417639"/>
            <a:ext cx="7188806" cy="3953566"/>
          </a:xfrm>
        </p:spPr>
      </p:pic>
      <p:pic>
        <p:nvPicPr>
          <p:cNvPr id="5" name="Picture 4" descr="tmp00015.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140200"/>
            <a:ext cx="5080000" cy="2717800"/>
          </a:xfrm>
          <a:prstGeom prst="rect">
            <a:avLst/>
          </a:prstGeom>
        </p:spPr>
      </p:pic>
      <p:sp>
        <p:nvSpPr>
          <p:cNvPr id="3" name="TextBox 2"/>
          <p:cNvSpPr txBox="1"/>
          <p:nvPr/>
        </p:nvSpPr>
        <p:spPr>
          <a:xfrm>
            <a:off x="5397500" y="5626100"/>
            <a:ext cx="3100841" cy="369332"/>
          </a:xfrm>
          <a:prstGeom prst="rect">
            <a:avLst/>
          </a:prstGeom>
          <a:noFill/>
        </p:spPr>
        <p:txBody>
          <a:bodyPr wrap="none" rtlCol="0">
            <a:spAutoFit/>
          </a:bodyPr>
          <a:lstStyle/>
          <a:p>
            <a:r>
              <a:rPr lang="en-US" dirty="0" smtClean="0"/>
              <a:t>Government and corporate lies</a:t>
            </a:r>
            <a:endParaRPr lang="en-US" dirty="0"/>
          </a:p>
        </p:txBody>
      </p:sp>
    </p:spTree>
    <p:extLst>
      <p:ext uri="{BB962C8B-B14F-4D97-AF65-F5344CB8AC3E}">
        <p14:creationId xmlns:p14="http://schemas.microsoft.com/office/powerpoint/2010/main" val="337251256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Safe is 0.01, Tokyo acceptable is 0.07 </a:t>
            </a:r>
            <a:br>
              <a:rPr lang="en-US" dirty="0" smtClean="0"/>
            </a:br>
            <a:r>
              <a:rPr lang="en-US" dirty="0" smtClean="0"/>
              <a:t>Here the measuring device, 20km from Fukushima, shows 3.58. </a:t>
            </a:r>
            <a:endParaRPr lang="en-US" dirty="0"/>
          </a:p>
        </p:txBody>
      </p:sp>
      <p:pic>
        <p:nvPicPr>
          <p:cNvPr id="4" name="Content Placeholder 3" descr="IMG_20170318_152825_BURST001_COVER.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rot="10800000">
            <a:off x="96380" y="1951038"/>
            <a:ext cx="8922374" cy="4906962"/>
          </a:xfrm>
        </p:spPr>
      </p:pic>
    </p:spTree>
    <p:extLst>
      <p:ext uri="{BB962C8B-B14F-4D97-AF65-F5344CB8AC3E}">
        <p14:creationId xmlns:p14="http://schemas.microsoft.com/office/powerpoint/2010/main" val="154753992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FF0000"/>
                </a:solidFill>
              </a:rPr>
              <a:t>The obligation to act and do.</a:t>
            </a:r>
            <a:br>
              <a:rPr lang="en-US" b="1" i="1" dirty="0" smtClean="0">
                <a:solidFill>
                  <a:srgbClr val="FF0000"/>
                </a:solidFill>
              </a:rPr>
            </a:br>
            <a:r>
              <a:rPr lang="en-US" dirty="0" smtClean="0">
                <a:solidFill>
                  <a:srgbClr val="FF0000"/>
                </a:solidFill>
              </a:rPr>
              <a:t>South Korea’s People’s Movement</a:t>
            </a:r>
            <a:endParaRPr lang="en-US" dirty="0">
              <a:solidFill>
                <a:srgbClr val="FF0000"/>
              </a:solidFill>
            </a:endParaRPr>
          </a:p>
        </p:txBody>
      </p:sp>
      <p:pic>
        <p:nvPicPr>
          <p:cNvPr id="4" name="Content Placeholder 3" descr="IMG_20170325_191456_BURST001_COVER.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0034734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0" y="274638"/>
            <a:ext cx="4533900" cy="5884862"/>
          </a:xfrm>
        </p:spPr>
        <p:txBody>
          <a:bodyPr>
            <a:normAutofit fontScale="90000"/>
          </a:bodyPr>
          <a:lstStyle/>
          <a:p>
            <a:r>
              <a:rPr lang="en-US" sz="4900" b="1" i="1" dirty="0" smtClean="0">
                <a:solidFill>
                  <a:schemeClr val="accent2"/>
                </a:solidFill>
              </a:rPr>
              <a:t>Hope</a:t>
            </a:r>
            <a:br>
              <a:rPr lang="en-US" sz="4900" b="1" i="1" dirty="0" smtClean="0">
                <a:solidFill>
                  <a:schemeClr val="accent2"/>
                </a:solidFill>
              </a:rPr>
            </a:br>
            <a:r>
              <a:rPr lang="en-US" dirty="0" smtClean="0"/>
              <a:t>is what the ribbon stands for. It unites the nuclear campaigners old and new, the ferry disaster secrets, the comfort women claims and more. </a:t>
            </a:r>
            <a:endParaRPr lang="en-US" dirty="0"/>
          </a:p>
        </p:txBody>
      </p:sp>
      <p:pic>
        <p:nvPicPr>
          <p:cNvPr id="4" name="Content Placeholder 3" descr="IMG_20170514_123604_BURST001_COVER.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rot="5400000">
            <a:off x="-1492730" y="1879960"/>
            <a:ext cx="6884359" cy="3238500"/>
          </a:xfrm>
        </p:spPr>
      </p:pic>
    </p:spTree>
    <p:extLst>
      <p:ext uri="{BB962C8B-B14F-4D97-AF65-F5344CB8AC3E}">
        <p14:creationId xmlns:p14="http://schemas.microsoft.com/office/powerpoint/2010/main" val="1654960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230588_220457085048872_4108474337611636693_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4793" y="1361779"/>
            <a:ext cx="5346700" cy="5346700"/>
          </a:xfrm>
          <a:prstGeom prst="rect">
            <a:avLst/>
          </a:prstGeom>
        </p:spPr>
      </p:pic>
      <p:sp>
        <p:nvSpPr>
          <p:cNvPr id="3" name="TextBox 2"/>
          <p:cNvSpPr txBox="1"/>
          <p:nvPr/>
        </p:nvSpPr>
        <p:spPr>
          <a:xfrm>
            <a:off x="154793" y="183317"/>
            <a:ext cx="8395101" cy="1200329"/>
          </a:xfrm>
          <a:prstGeom prst="rect">
            <a:avLst/>
          </a:prstGeom>
          <a:noFill/>
        </p:spPr>
        <p:txBody>
          <a:bodyPr wrap="square" rtlCol="0">
            <a:spAutoFit/>
          </a:bodyPr>
          <a:lstStyle/>
          <a:p>
            <a:r>
              <a:rPr lang="en-US" dirty="0" smtClean="0"/>
              <a:t>Being part of the 1 million candle protest </a:t>
            </a:r>
            <a:r>
              <a:rPr lang="mr-IN" dirty="0" smtClean="0"/>
              <a:t>–</a:t>
            </a:r>
            <a:r>
              <a:rPr lang="en-US" dirty="0" smtClean="0"/>
              <a:t> each Saturday night before social events commence. It unites divergent social and political Korean society, who want President Park arrested and charged. She is symbolic of much wrongs than her own culpability for corruption.</a:t>
            </a:r>
            <a:endParaRPr lang="en-US" dirty="0"/>
          </a:p>
        </p:txBody>
      </p:sp>
      <p:sp>
        <p:nvSpPr>
          <p:cNvPr id="4" name="TextBox 3"/>
          <p:cNvSpPr txBox="1"/>
          <p:nvPr/>
        </p:nvSpPr>
        <p:spPr>
          <a:xfrm>
            <a:off x="5891963" y="1383646"/>
            <a:ext cx="2657931" cy="5078314"/>
          </a:xfrm>
          <a:prstGeom prst="rect">
            <a:avLst/>
          </a:prstGeom>
          <a:noFill/>
        </p:spPr>
        <p:txBody>
          <a:bodyPr wrap="square" rtlCol="0">
            <a:spAutoFit/>
          </a:bodyPr>
          <a:lstStyle/>
          <a:p>
            <a:r>
              <a:rPr lang="en-US" dirty="0" smtClean="0"/>
              <a:t>The campaigns that converge here:</a:t>
            </a:r>
          </a:p>
          <a:p>
            <a:pPr marL="342900" indent="-342900">
              <a:buAutoNum type="arabicPeriod"/>
            </a:pPr>
            <a:r>
              <a:rPr lang="en-US" dirty="0" smtClean="0"/>
              <a:t>The bribes by corporates of President Park and her Government.</a:t>
            </a:r>
          </a:p>
          <a:p>
            <a:pPr marL="342900" indent="-342900">
              <a:buAutoNum type="arabicPeriod"/>
            </a:pPr>
            <a:r>
              <a:rPr lang="en-US" dirty="0" smtClean="0"/>
              <a:t>Rehabilitation of the ‘comfort women’ Japan took in WWII.</a:t>
            </a:r>
          </a:p>
          <a:p>
            <a:pPr marL="342900" indent="-342900">
              <a:buAutoNum type="arabicPeriod"/>
            </a:pPr>
            <a:r>
              <a:rPr lang="en-US" dirty="0" smtClean="0"/>
              <a:t>Lies and secrecy over the 2015 ferry disaster that killed hundreds of children.</a:t>
            </a:r>
          </a:p>
          <a:p>
            <a:pPr marL="342900" indent="-342900">
              <a:buAutoNum type="arabicPeriod"/>
            </a:pPr>
            <a:r>
              <a:rPr lang="en-US" dirty="0" smtClean="0"/>
              <a:t>Recognition and compensation for the 22,000 forced </a:t>
            </a:r>
            <a:r>
              <a:rPr lang="en-US" dirty="0" err="1" smtClean="0"/>
              <a:t>labourers</a:t>
            </a:r>
            <a:r>
              <a:rPr lang="en-US" dirty="0" smtClean="0"/>
              <a:t> killed in 1945 in Hiroshima.  </a:t>
            </a:r>
            <a:endParaRPr lang="en-US" dirty="0"/>
          </a:p>
        </p:txBody>
      </p:sp>
    </p:spTree>
    <p:extLst>
      <p:ext uri="{BB962C8B-B14F-4D97-AF65-F5344CB8AC3E}">
        <p14:creationId xmlns:p14="http://schemas.microsoft.com/office/powerpoint/2010/main" val="243156608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70325_191945_BURST001_COVER.jpeg"/>
          <p:cNvPicPr>
            <a:picLocks noChangeAspect="1"/>
          </p:cNvPicPr>
          <p:nvPr/>
        </p:nvPicPr>
        <p:blipFill>
          <a:blip r:embed="rId2">
            <a:extLst>
              <a:ext uri="{28A0092B-C50C-407E-A947-70E740481C1C}">
                <a14:useLocalDpi xmlns:a14="http://schemas.microsoft.com/office/drawing/2010/main"/>
              </a:ext>
            </a:extLst>
          </a:blip>
          <a:stretch>
            <a:fillRect/>
          </a:stretch>
        </p:blipFill>
        <p:spPr>
          <a:xfrm rot="10800000">
            <a:off x="1031820" y="1055525"/>
            <a:ext cx="7164555" cy="5373416"/>
          </a:xfrm>
          <a:prstGeom prst="rect">
            <a:avLst/>
          </a:prstGeom>
        </p:spPr>
      </p:pic>
      <p:sp>
        <p:nvSpPr>
          <p:cNvPr id="3" name="TextBox 2"/>
          <p:cNvSpPr txBox="1"/>
          <p:nvPr/>
        </p:nvSpPr>
        <p:spPr>
          <a:xfrm>
            <a:off x="177800" y="152400"/>
            <a:ext cx="8801101" cy="923330"/>
          </a:xfrm>
          <a:prstGeom prst="rect">
            <a:avLst/>
          </a:prstGeom>
          <a:noFill/>
        </p:spPr>
        <p:txBody>
          <a:bodyPr wrap="square" rtlCol="0">
            <a:spAutoFit/>
          </a:bodyPr>
          <a:lstStyle/>
          <a:p>
            <a:r>
              <a:rPr lang="en-US" dirty="0" smtClean="0"/>
              <a:t>Imagine: 1 million South Koreans met on 25 consecutive Saturday evening from 6 - 8 pm to demand transparent Government, to deal with an array of grievances and to warn the military not to intervene. Broadly they will be happy with the election of President Moon.</a:t>
            </a:r>
            <a:endParaRPr lang="en-US" dirty="0"/>
          </a:p>
        </p:txBody>
      </p:sp>
    </p:spTree>
    <p:extLst>
      <p:ext uri="{BB962C8B-B14F-4D97-AF65-F5344CB8AC3E}">
        <p14:creationId xmlns:p14="http://schemas.microsoft.com/office/powerpoint/2010/main" val="17485708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1" y="254000"/>
            <a:ext cx="4574186" cy="5847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smtClean="0"/>
              <a:t>New vocabulary:</a:t>
            </a:r>
            <a:endParaRPr lang="en-US" sz="3200" dirty="0"/>
          </a:p>
        </p:txBody>
      </p:sp>
      <p:sp>
        <p:nvSpPr>
          <p:cNvPr id="3" name="TextBox 2"/>
          <p:cNvSpPr txBox="1"/>
          <p:nvPr/>
        </p:nvSpPr>
        <p:spPr>
          <a:xfrm>
            <a:off x="495300" y="1485900"/>
            <a:ext cx="8115300" cy="440120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AutoNum type="arabicPeriod"/>
            </a:pPr>
            <a:r>
              <a:rPr lang="en-US" sz="2800" b="1" dirty="0" smtClean="0"/>
              <a:t>NPO</a:t>
            </a:r>
            <a:r>
              <a:rPr lang="en-US" sz="2800" dirty="0" smtClean="0"/>
              <a:t> = Nuclear Power Plant</a:t>
            </a:r>
            <a:r>
              <a:rPr lang="en-US" sz="2800" dirty="0"/>
              <a:t>.</a:t>
            </a:r>
            <a:endParaRPr lang="en-US" sz="2800" dirty="0" smtClean="0"/>
          </a:p>
          <a:p>
            <a:pPr marL="342900" indent="-342900">
              <a:buAutoNum type="arabicPeriod"/>
            </a:pPr>
            <a:r>
              <a:rPr lang="en-US" sz="2800" b="1" dirty="0" smtClean="0"/>
              <a:t>THAAD</a:t>
            </a:r>
            <a:r>
              <a:rPr lang="en-US" sz="2800" dirty="0" smtClean="0"/>
              <a:t> = Terminal High Altitude Area Defense system.  </a:t>
            </a:r>
          </a:p>
          <a:p>
            <a:pPr marL="342900" indent="-342900">
              <a:buAutoNum type="arabicPeriod"/>
            </a:pPr>
            <a:r>
              <a:rPr lang="en-US" sz="2800" b="1" dirty="0" smtClean="0"/>
              <a:t>Mother of all bombs </a:t>
            </a:r>
            <a:r>
              <a:rPr lang="en-US" sz="2800" dirty="0" smtClean="0"/>
              <a:t>= </a:t>
            </a:r>
            <a:r>
              <a:rPr lang="en-GB" sz="2800" dirty="0"/>
              <a:t>The GBU-43/B Massive Ordnance Air Blast is a large-yield bomb, developed for the United States military by the </a:t>
            </a:r>
            <a:r>
              <a:rPr lang="en-GB" sz="2800" dirty="0">
                <a:solidFill>
                  <a:srgbClr val="000000"/>
                </a:solidFill>
                <a:hlinkClick r:id="rId2" tooltip="Air Force Research Laboratory"/>
              </a:rPr>
              <a:t>Air Force Research Laboratory</a:t>
            </a:r>
            <a:r>
              <a:rPr lang="en-GB" sz="2800" dirty="0">
                <a:solidFill>
                  <a:srgbClr val="000000"/>
                </a:solidFill>
              </a:rPr>
              <a:t>. It is touted as the most powerful non-</a:t>
            </a:r>
            <a:r>
              <a:rPr lang="en-GB" sz="2800" dirty="0">
                <a:solidFill>
                  <a:srgbClr val="000000"/>
                </a:solidFill>
                <a:hlinkClick r:id="rId3" tooltip="Nuclear weapon"/>
              </a:rPr>
              <a:t>nuclear weapon</a:t>
            </a:r>
            <a:r>
              <a:rPr lang="en-GB" sz="2800" dirty="0">
                <a:solidFill>
                  <a:srgbClr val="000000"/>
                </a:solidFill>
              </a:rPr>
              <a:t> in the American arsenal.  The first operational usage of the MOAB was </a:t>
            </a:r>
            <a:r>
              <a:rPr lang="en-GB" sz="2800" dirty="0" smtClean="0">
                <a:solidFill>
                  <a:srgbClr val="000000"/>
                </a:solidFill>
              </a:rPr>
              <a:t>in </a:t>
            </a:r>
            <a:r>
              <a:rPr lang="en-GB" sz="2800" dirty="0" smtClean="0">
                <a:solidFill>
                  <a:srgbClr val="000000"/>
                </a:solidFill>
                <a:hlinkClick r:id="rId4" tooltip="April 2017 Nangarhar airstrike"/>
              </a:rPr>
              <a:t>April </a:t>
            </a:r>
            <a:r>
              <a:rPr lang="en-GB" sz="2800" dirty="0">
                <a:solidFill>
                  <a:srgbClr val="000000"/>
                </a:solidFill>
                <a:hlinkClick r:id="rId4" tooltip="April 2017 Nangarhar airstrike"/>
              </a:rPr>
              <a:t>2017 </a:t>
            </a:r>
            <a:r>
              <a:rPr lang="en-GB" sz="2800" dirty="0" smtClean="0">
                <a:solidFill>
                  <a:srgbClr val="000000"/>
                </a:solidFill>
                <a:hlinkClick r:id="rId4" tooltip="April 2017 Nangarhar airstrike"/>
              </a:rPr>
              <a:t>airstrike</a:t>
            </a:r>
            <a:r>
              <a:rPr lang="en-GB" sz="2800" dirty="0" smtClean="0">
                <a:solidFill>
                  <a:srgbClr val="000000"/>
                </a:solidFill>
              </a:rPr>
              <a:t>s</a:t>
            </a:r>
            <a:r>
              <a:rPr lang="en-GB" sz="2800" dirty="0">
                <a:solidFill>
                  <a:srgbClr val="000000"/>
                </a:solidFill>
              </a:rPr>
              <a:t> </a:t>
            </a:r>
            <a:r>
              <a:rPr lang="en-GB" sz="2800" dirty="0" smtClean="0">
                <a:solidFill>
                  <a:srgbClr val="000000"/>
                </a:solidFill>
              </a:rPr>
              <a:t>in </a:t>
            </a:r>
            <a:r>
              <a:rPr lang="en-GB" sz="2800" dirty="0" smtClean="0">
                <a:solidFill>
                  <a:srgbClr val="000000"/>
                </a:solidFill>
                <a:hlinkClick r:id="rId5" tooltip="Islamic State of Iraq and Syria"/>
              </a:rPr>
              <a:t>Syria</a:t>
            </a:r>
            <a:r>
              <a:rPr lang="en-GB" sz="2800" dirty="0">
                <a:solidFill>
                  <a:srgbClr val="000000"/>
                </a:solidFill>
              </a:rPr>
              <a:t> </a:t>
            </a:r>
            <a:r>
              <a:rPr lang="en-GB" sz="2800" dirty="0" smtClean="0">
                <a:solidFill>
                  <a:srgbClr val="000000"/>
                </a:solidFill>
              </a:rPr>
              <a:t>and</a:t>
            </a:r>
            <a:r>
              <a:rPr lang="en-GB" sz="2800" dirty="0">
                <a:solidFill>
                  <a:srgbClr val="000000"/>
                </a:solidFill>
              </a:rPr>
              <a:t> </a:t>
            </a:r>
            <a:r>
              <a:rPr lang="en-GB" sz="2800" dirty="0" smtClean="0">
                <a:solidFill>
                  <a:srgbClr val="000000"/>
                </a:solidFill>
                <a:hlinkClick r:id="rId6" tooltip="Afghanistan"/>
              </a:rPr>
              <a:t>Afghanistan</a:t>
            </a:r>
            <a:r>
              <a:rPr lang="en-GB" sz="2800" dirty="0" smtClean="0">
                <a:solidFill>
                  <a:srgbClr val="000000"/>
                </a:solidFill>
              </a:rPr>
              <a:t>.</a:t>
            </a:r>
            <a:r>
              <a:rPr lang="en-ZA" sz="2800" dirty="0" smtClean="0">
                <a:solidFill>
                  <a:srgbClr val="000000"/>
                </a:solidFill>
              </a:rPr>
              <a:t> </a:t>
            </a:r>
            <a:endParaRPr lang="en-US" sz="2800" dirty="0">
              <a:solidFill>
                <a:srgbClr val="000000"/>
              </a:solidFill>
            </a:endParaRPr>
          </a:p>
        </p:txBody>
      </p:sp>
    </p:spTree>
    <p:extLst>
      <p:ext uri="{BB962C8B-B14F-4D97-AF65-F5344CB8AC3E}">
        <p14:creationId xmlns:p14="http://schemas.microsoft.com/office/powerpoint/2010/main" val="311447275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70325_18490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698500" y="571500"/>
            <a:ext cx="7874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Imagine: Young people not going out to enjoy themselves on Saturday night until they have been to the 1 million candle protest.</a:t>
            </a:r>
            <a:endParaRPr lang="en-US" dirty="0"/>
          </a:p>
        </p:txBody>
      </p:sp>
    </p:spTree>
    <p:extLst>
      <p:ext uri="{BB962C8B-B14F-4D97-AF65-F5344CB8AC3E}">
        <p14:creationId xmlns:p14="http://schemas.microsoft.com/office/powerpoint/2010/main" val="360037198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5600" y="2057400"/>
            <a:ext cx="8153400" cy="4686300"/>
          </a:xfrm>
          <a:prstGeom prst="rect">
            <a:avLst/>
          </a:prstGeom>
        </p:spPr>
      </p:pic>
      <p:sp>
        <p:nvSpPr>
          <p:cNvPr id="2" name="TextBox 1"/>
          <p:cNvSpPr txBox="1"/>
          <p:nvPr/>
        </p:nvSpPr>
        <p:spPr>
          <a:xfrm>
            <a:off x="406400" y="406400"/>
            <a:ext cx="8216900" cy="1200329"/>
          </a:xfrm>
          <a:prstGeom prst="rect">
            <a:avLst/>
          </a:prstGeom>
          <a:noFill/>
        </p:spPr>
        <p:txBody>
          <a:bodyPr wrap="square" rtlCol="0">
            <a:spAutoFit/>
          </a:bodyPr>
          <a:lstStyle/>
          <a:p>
            <a:r>
              <a:rPr lang="en-US" dirty="0" smtClean="0"/>
              <a:t>In the footsteps of the British </a:t>
            </a:r>
            <a:r>
              <a:rPr lang="en-US" dirty="0" err="1" smtClean="0"/>
              <a:t>Aldermaston</a:t>
            </a:r>
            <a:r>
              <a:rPr lang="en-US" dirty="0" smtClean="0"/>
              <a:t> marchers led by Bertrand Russell and Canon John Collins. </a:t>
            </a:r>
          </a:p>
          <a:p>
            <a:endParaRPr lang="en-US" dirty="0"/>
          </a:p>
          <a:p>
            <a:r>
              <a:rPr lang="en-US" dirty="0" smtClean="0"/>
              <a:t>A new global people’s movement inspired by Korea and Japan?   </a:t>
            </a:r>
            <a:endParaRPr lang="en-US" dirty="0"/>
          </a:p>
        </p:txBody>
      </p:sp>
    </p:spTree>
    <p:extLst>
      <p:ext uri="{BB962C8B-B14F-4D97-AF65-F5344CB8AC3E}">
        <p14:creationId xmlns:p14="http://schemas.microsoft.com/office/powerpoint/2010/main" val="17895758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70316_15281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0" y="-1"/>
            <a:ext cx="9144000" cy="5143500"/>
          </a:xfrm>
          <a:prstGeom prst="rect">
            <a:avLst/>
          </a:prstGeom>
        </p:spPr>
      </p:pic>
      <p:sp>
        <p:nvSpPr>
          <p:cNvPr id="4" name="TextBox 3"/>
          <p:cNvSpPr txBox="1"/>
          <p:nvPr/>
        </p:nvSpPr>
        <p:spPr>
          <a:xfrm>
            <a:off x="304800" y="5270500"/>
            <a:ext cx="8636000" cy="1200329"/>
          </a:xfrm>
          <a:prstGeom prst="rect">
            <a:avLst/>
          </a:prstGeom>
          <a:noFill/>
        </p:spPr>
        <p:txBody>
          <a:bodyPr wrap="square" rtlCol="0">
            <a:spAutoFit/>
          </a:bodyPr>
          <a:lstStyle/>
          <a:p>
            <a:r>
              <a:rPr lang="en-US" dirty="0" smtClean="0"/>
              <a:t>Prof Yong-Bok Kim served imprisonment in South Korea for his resistance to military in his country. </a:t>
            </a:r>
            <a:r>
              <a:rPr lang="en-US" dirty="0" err="1" smtClean="0"/>
              <a:t>Nidal</a:t>
            </a:r>
            <a:r>
              <a:rPr lang="en-US" dirty="0" smtClean="0"/>
              <a:t> </a:t>
            </a:r>
            <a:r>
              <a:rPr lang="en-US" dirty="0" err="1" smtClean="0"/>
              <a:t>AbuZuluf</a:t>
            </a:r>
            <a:r>
              <a:rPr lang="en-US" dirty="0" smtClean="0"/>
              <a:t> served imprisonment in Israel and continues to live under harshest colonial occupation. Horst Kleinschmidt served imprisonment during apartheid South Africa in 1975.</a:t>
            </a:r>
            <a:endParaRPr lang="en-US" dirty="0"/>
          </a:p>
        </p:txBody>
      </p:sp>
    </p:spTree>
    <p:extLst>
      <p:ext uri="{BB962C8B-B14F-4D97-AF65-F5344CB8AC3E}">
        <p14:creationId xmlns:p14="http://schemas.microsoft.com/office/powerpoint/2010/main" val="6329560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152401"/>
            <a:ext cx="8445500" cy="1104626"/>
          </a:xfrm>
        </p:spPr>
        <p:txBody>
          <a:bodyPr>
            <a:normAutofit fontScale="90000"/>
          </a:bodyPr>
          <a:lstStyle/>
          <a:p>
            <a:r>
              <a:rPr lang="en-US" sz="4900" b="1" dirty="0" smtClean="0">
                <a:ln w="12700">
                  <a:solidFill>
                    <a:schemeClr val="tx2">
                      <a:satMod val="155000"/>
                    </a:schemeClr>
                  </a:solidFill>
                  <a:prstDash val="solid"/>
                </a:ln>
                <a:solidFill>
                  <a:srgbClr val="C0504D"/>
                </a:solidFill>
                <a:effectLst>
                  <a:outerShdw blurRad="41275" dist="20320" dir="1800000" algn="tl" rotWithShape="0">
                    <a:srgbClr val="000000">
                      <a:alpha val="40000"/>
                    </a:srgbClr>
                  </a:outerShdw>
                </a:effectLst>
              </a:rPr>
              <a:t>The right to life</a:t>
            </a:r>
            <a:r>
              <a:rPr lang="en-US" b="1" dirty="0" smtClean="0">
                <a:ln w="12700">
                  <a:solidFill>
                    <a:schemeClr val="tx2">
                      <a:satMod val="155000"/>
                    </a:schemeClr>
                  </a:solidFill>
                  <a:prstDash val="solid"/>
                </a:ln>
                <a:effectLst>
                  <a:outerShdw blurRad="41275" dist="20320" dir="1800000" algn="tl" rotWithShape="0">
                    <a:srgbClr val="000000">
                      <a:alpha val="40000"/>
                    </a:srgbClr>
                  </a:outerShdw>
                </a:effectLst>
              </a:rPr>
              <a:t>. Japan and Korea: Three Generations of nuclear victims</a:t>
            </a:r>
            <a:endParaRPr lang="en-US"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4" name="Content Placeholder 3" descr="IMG_20170324_110515.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5093578"/>
            <a:ext cx="3208262" cy="1764421"/>
          </a:xfrm>
        </p:spPr>
      </p:pic>
      <p:pic>
        <p:nvPicPr>
          <p:cNvPr id="5" name="Picture 4" descr="IMG_20170324_110323_BURST001_COV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3263944" y="1809916"/>
            <a:ext cx="5776373" cy="4332280"/>
          </a:xfrm>
          <a:prstGeom prst="rect">
            <a:avLst/>
          </a:prstGeom>
        </p:spPr>
      </p:pic>
      <p:sp>
        <p:nvSpPr>
          <p:cNvPr id="6" name="TextBox 5"/>
          <p:cNvSpPr txBox="1"/>
          <p:nvPr/>
        </p:nvSpPr>
        <p:spPr>
          <a:xfrm>
            <a:off x="190500" y="1257027"/>
            <a:ext cx="3017762" cy="3416320"/>
          </a:xfrm>
          <a:prstGeom prst="rect">
            <a:avLst/>
          </a:prstGeom>
          <a:noFill/>
        </p:spPr>
        <p:txBody>
          <a:bodyPr wrap="square" rtlCol="0">
            <a:spAutoFit/>
          </a:bodyPr>
          <a:lstStyle/>
          <a:p>
            <a:r>
              <a:rPr lang="en-US" sz="2400" dirty="0" smtClean="0"/>
              <a:t>The memorial site at </a:t>
            </a:r>
            <a:r>
              <a:rPr lang="en-US" sz="2400" dirty="0" err="1" smtClean="0"/>
              <a:t>Hapchon</a:t>
            </a:r>
            <a:r>
              <a:rPr lang="en-US" sz="2400" dirty="0" smtClean="0"/>
              <a:t>, South Korea. It commemorates the 22,000 Koreans who died at Hiroshima and Nagasaki. They were forced </a:t>
            </a:r>
            <a:r>
              <a:rPr lang="en-US" sz="2400" dirty="0" err="1" smtClean="0"/>
              <a:t>labour</a:t>
            </a:r>
            <a:r>
              <a:rPr lang="en-US" sz="2400" dirty="0" smtClean="0"/>
              <a:t> from Japan’s colony at the time: Korea</a:t>
            </a:r>
            <a:endParaRPr lang="en-US" sz="2400" dirty="0"/>
          </a:p>
        </p:txBody>
      </p:sp>
    </p:spTree>
    <p:extLst>
      <p:ext uri="{BB962C8B-B14F-4D97-AF65-F5344CB8AC3E}">
        <p14:creationId xmlns:p14="http://schemas.microsoft.com/office/powerpoint/2010/main" val="12858233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8686800" cy="1655762"/>
          </a:xfrm>
        </p:spPr>
        <p:txBody>
          <a:bodyPr>
            <a:normAutofit/>
          </a:bodyPr>
          <a:lstStyle/>
          <a:p>
            <a:r>
              <a:rPr lang="en-US" sz="2400" dirty="0" smtClean="0"/>
              <a:t>Seated at the center is </a:t>
            </a:r>
            <a:r>
              <a:rPr lang="en-US" sz="2400" dirty="0" err="1" smtClean="0"/>
              <a:t>Mrs</a:t>
            </a:r>
            <a:r>
              <a:rPr lang="en-US" sz="2400" dirty="0" smtClean="0"/>
              <a:t> Yoshi </a:t>
            </a:r>
            <a:r>
              <a:rPr lang="en-US" sz="2400" dirty="0" err="1" smtClean="0"/>
              <a:t>Zaki</a:t>
            </a:r>
            <a:r>
              <a:rPr lang="en-US" sz="2400" dirty="0" smtClean="0"/>
              <a:t> </a:t>
            </a:r>
            <a:r>
              <a:rPr lang="en-US" sz="2400" dirty="0" err="1" smtClean="0"/>
              <a:t>Sachie</a:t>
            </a:r>
            <a:r>
              <a:rPr lang="en-US" sz="2400" dirty="0" smtClean="0"/>
              <a:t>, a Hiroshima survivor. She was five years old when the bomb was dropped. </a:t>
            </a:r>
            <a:br>
              <a:rPr lang="en-US" sz="2400" dirty="0" smtClean="0"/>
            </a:br>
            <a:r>
              <a:rPr lang="en-US" sz="2400" dirty="0" smtClean="0"/>
              <a:t>All she remembers is the Big Light. She was far enough from the epicenter not to be killed. But like others, her health was impaired.    </a:t>
            </a:r>
            <a:endParaRPr lang="en-US" sz="2400" dirty="0"/>
          </a:p>
        </p:txBody>
      </p:sp>
      <p:pic>
        <p:nvPicPr>
          <p:cNvPr id="4" name="Content Placeholder 3" descr="20170317_203333.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88900" y="2304610"/>
            <a:ext cx="8966199" cy="4185089"/>
          </a:xfrm>
        </p:spPr>
      </p:pic>
    </p:spTree>
    <p:extLst>
      <p:ext uri="{BB962C8B-B14F-4D97-AF65-F5344CB8AC3E}">
        <p14:creationId xmlns:p14="http://schemas.microsoft.com/office/powerpoint/2010/main" val="12799019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52400"/>
            <a:ext cx="8851900" cy="554678"/>
          </a:xfrm>
        </p:spPr>
        <p:txBody>
          <a:bodyPr>
            <a:noAutofit/>
          </a:bodyPr>
          <a:lstStyle/>
          <a:p>
            <a:r>
              <a:rPr lang="en-US" sz="2400" dirty="0" smtClean="0"/>
              <a:t>At the back, 3 Korean women who survived Hiroshima, flanked by children born to people affected by radiation</a:t>
            </a:r>
            <a:endParaRPr lang="en-US" sz="2400" dirty="0"/>
          </a:p>
        </p:txBody>
      </p:sp>
      <p:pic>
        <p:nvPicPr>
          <p:cNvPr id="4" name="Content Placeholder 3" descr="17457478_1129474250531142_3719408155006520787_n.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38900" y="1536700"/>
            <a:ext cx="9105100" cy="4388416"/>
          </a:xfrm>
          <a:prstGeom prst="rect">
            <a:avLst/>
          </a:prstGeom>
        </p:spPr>
      </p:pic>
      <p:sp>
        <p:nvSpPr>
          <p:cNvPr id="3" name="TextBox 2"/>
          <p:cNvSpPr txBox="1"/>
          <p:nvPr/>
        </p:nvSpPr>
        <p:spPr>
          <a:xfrm>
            <a:off x="549917" y="6298230"/>
            <a:ext cx="7611879" cy="369332"/>
          </a:xfrm>
          <a:prstGeom prst="rect">
            <a:avLst/>
          </a:prstGeom>
          <a:noFill/>
        </p:spPr>
        <p:txBody>
          <a:bodyPr wrap="none" rtlCol="0">
            <a:spAutoFit/>
          </a:bodyPr>
          <a:lstStyle/>
          <a:p>
            <a:r>
              <a:rPr lang="en-US" dirty="0" smtClean="0"/>
              <a:t>This is at the facility </a:t>
            </a:r>
            <a:r>
              <a:rPr lang="en-US" dirty="0" err="1" smtClean="0"/>
              <a:t>Hapchon</a:t>
            </a:r>
            <a:r>
              <a:rPr lang="en-US" dirty="0" smtClean="0"/>
              <a:t> Centre for Nuclear Power Victims, in South Korea </a:t>
            </a:r>
            <a:endParaRPr lang="en-US" dirty="0"/>
          </a:p>
        </p:txBody>
      </p:sp>
    </p:spTree>
    <p:extLst>
      <p:ext uri="{BB962C8B-B14F-4D97-AF65-F5344CB8AC3E}">
        <p14:creationId xmlns:p14="http://schemas.microsoft.com/office/powerpoint/2010/main" val="38336070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0004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7209" y="1955507"/>
            <a:ext cx="6785457" cy="4902493"/>
          </a:xfrm>
          <a:prstGeom prst="rect">
            <a:avLst/>
          </a:prstGeom>
        </p:spPr>
      </p:pic>
      <p:sp>
        <p:nvSpPr>
          <p:cNvPr id="3" name="TextBox 2"/>
          <p:cNvSpPr txBox="1"/>
          <p:nvPr/>
        </p:nvSpPr>
        <p:spPr>
          <a:xfrm>
            <a:off x="393700" y="317500"/>
            <a:ext cx="8470900" cy="1477328"/>
          </a:xfrm>
          <a:prstGeom prst="rect">
            <a:avLst/>
          </a:prstGeom>
          <a:noFill/>
        </p:spPr>
        <p:txBody>
          <a:bodyPr wrap="square" rtlCol="0">
            <a:spAutoFit/>
          </a:bodyPr>
          <a:lstStyle/>
          <a:p>
            <a:r>
              <a:rPr lang="en-US" dirty="0" smtClean="0"/>
              <a:t>On the right, </a:t>
            </a:r>
            <a:r>
              <a:rPr lang="en-US" dirty="0" err="1" smtClean="0"/>
              <a:t>Mr</a:t>
            </a:r>
            <a:r>
              <a:rPr lang="en-US" dirty="0" smtClean="0"/>
              <a:t> Lee and his son, standing on the right of </a:t>
            </a:r>
            <a:r>
              <a:rPr lang="en-US" dirty="0" err="1" smtClean="0"/>
              <a:t>Busan</a:t>
            </a:r>
            <a:r>
              <a:rPr lang="en-US" dirty="0" smtClean="0"/>
              <a:t>. </a:t>
            </a:r>
            <a:r>
              <a:rPr lang="en-US" dirty="0" err="1" smtClean="0"/>
              <a:t>Mr</a:t>
            </a:r>
            <a:r>
              <a:rPr lang="en-US" dirty="0" smtClean="0"/>
              <a:t> Lee and his wife both have cancer. She has thyroid cancer. She won a court action against the NPP operator at </a:t>
            </a:r>
            <a:r>
              <a:rPr lang="en-US" dirty="0" err="1" smtClean="0"/>
              <a:t>Kori</a:t>
            </a:r>
            <a:r>
              <a:rPr lang="en-US" dirty="0" smtClean="0"/>
              <a:t> for her illness. In 2015 the court found that the company had kept secret the fact that the NPP leaked radio-active material. Now 1000 more cancer sufferers are suing the company.</a:t>
            </a:r>
            <a:endParaRPr lang="en-US" dirty="0"/>
          </a:p>
        </p:txBody>
      </p:sp>
    </p:spTree>
    <p:extLst>
      <p:ext uri="{BB962C8B-B14F-4D97-AF65-F5344CB8AC3E}">
        <p14:creationId xmlns:p14="http://schemas.microsoft.com/office/powerpoint/2010/main" val="39767123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5998</TotalTime>
  <Words>1751</Words>
  <Application>Microsoft Macintosh PowerPoint</Application>
  <PresentationFormat>On-screen Show (4:3)</PresentationFormat>
  <Paragraphs>88</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The right to be heard Study tour to Japan and South Korea Horst Kleinschmidt, March 2017. </vt:lpstr>
      <vt:lpstr>Political Themes</vt:lpstr>
      <vt:lpstr>PowerPoint Presentation</vt:lpstr>
      <vt:lpstr>PowerPoint Presentation</vt:lpstr>
      <vt:lpstr>PowerPoint Presentation</vt:lpstr>
      <vt:lpstr>The right to life. Japan and Korea: Three Generations of nuclear victims</vt:lpstr>
      <vt:lpstr>Seated at the center is Mrs Yoshi Zaki Sachie, a Hiroshima survivor. She was five years old when the bomb was dropped.  All she remembers is the Big Light. She was far enough from the epicenter not to be killed. But like others, her health was impaired.    </vt:lpstr>
      <vt:lpstr>At the back, 3 Korean women who survived Hiroshima, flanked by children born to people affected by radiation</vt:lpstr>
      <vt:lpstr>PowerPoint Presentation</vt:lpstr>
      <vt:lpstr>PowerPoint Presentation</vt:lpstr>
      <vt:lpstr>This Government counter tells parents at the adjacent crèche what the radio activity is day to day.  I took this photo at the crèche in March 2017. We (here) expect to be exposed to 0.01. In Tokyo they say 0.07 is acceptable. Here, 45 km from Fukuyama it varies from 0.05 to 2.05. The Japanese prime Minister, Abe, says the situation is under control. Local people think the Government counters, on street corners  40 km and more from the accident, cannot be trusted! </vt:lpstr>
      <vt:lpstr>At this crèche, 45 km from the accident, children have not played outside for 6 years. So they experience what sand is, a pen with imported sand. housed inside the facility. It is illegal to take sand from these areas to Tokyo.  </vt:lpstr>
      <vt:lpstr> if they are clear of radio-active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Persuading the South Korean Council of Churches of the need to take the Korea/Japan message to become a global issue.</vt:lpstr>
      <vt:lpstr>The right to be free  Colonial legacy</vt:lpstr>
      <vt:lpstr>PowerPoint Presentation</vt:lpstr>
      <vt:lpstr>PowerPoint Presentation</vt:lpstr>
      <vt:lpstr>PowerPoint Presentation</vt:lpstr>
      <vt:lpstr>A survivor: “We would not have been in Hiroshima if Japan had not colonized us and we would not have been bombed if Japan had not attacked the US. Before the bombing the Japanese treated us as inferior. And, after returning to Korea we were shunned as though we had a genetic defect”.  </vt:lpstr>
      <vt:lpstr>For each Korean identified a name is added and a candle lit.</vt:lpstr>
      <vt:lpstr>Compensation from Japan, from the USA. Work in progress</vt:lpstr>
      <vt:lpstr>70 years after the bomb annihilated Hiroshima the Korean survivors still press their Government to seek compensation from Japan, the US and potentially the International Court of Justice. </vt:lpstr>
      <vt:lpstr>The curse of state capture by multinational corporates</vt:lpstr>
      <vt:lpstr>Telling Toshiba that it is unethical to push NPP exports, when locals no longer trust them. </vt:lpstr>
      <vt:lpstr>The cranes in the background, some 2 km away, are where the Fukushima accident took place</vt:lpstr>
      <vt:lpstr>Safe is 0.01, Tokyo acceptable is 0.07  Here the measuring device, 20km from Fukushima, shows 3.58. </vt:lpstr>
      <vt:lpstr>The obligation to act and do. South Korea’s People’s Movement</vt:lpstr>
      <vt:lpstr>Hope is what the ribbon stands for. It unites the nuclear campaigners old and new, the ferry disaster secrets, the comfort women claims and more.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on a Study tour to Japan and South Korea Horst Kleinschmidt, March 2017. </dc:title>
  <dc:creator>Horst Kleinschmidt</dc:creator>
  <cp:lastModifiedBy>Horst Kleinschmidt</cp:lastModifiedBy>
  <cp:revision>55</cp:revision>
  <dcterms:created xsi:type="dcterms:W3CDTF">2017-04-29T10:56:58Z</dcterms:created>
  <dcterms:modified xsi:type="dcterms:W3CDTF">2017-05-14T10:59:31Z</dcterms:modified>
</cp:coreProperties>
</file>